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294" r:id="rId2"/>
    <p:sldId id="331" r:id="rId3"/>
    <p:sldId id="332" r:id="rId4"/>
    <p:sldId id="288" r:id="rId5"/>
    <p:sldId id="325" r:id="rId6"/>
    <p:sldId id="315" r:id="rId7"/>
    <p:sldId id="330" r:id="rId8"/>
    <p:sldId id="261" r:id="rId9"/>
    <p:sldId id="262" r:id="rId10"/>
    <p:sldId id="273" r:id="rId11"/>
    <p:sldId id="317" r:id="rId12"/>
    <p:sldId id="286" r:id="rId13"/>
    <p:sldId id="267" r:id="rId14"/>
    <p:sldId id="268" r:id="rId15"/>
    <p:sldId id="270" r:id="rId16"/>
    <p:sldId id="323" r:id="rId17"/>
    <p:sldId id="272" r:id="rId18"/>
    <p:sldId id="271" r:id="rId19"/>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93CD2F8-9045-4124-9F7E-0A4067255445}">
          <p14:sldIdLst>
            <p14:sldId id="294"/>
            <p14:sldId id="331"/>
            <p14:sldId id="332"/>
            <p14:sldId id="288"/>
            <p14:sldId id="325"/>
            <p14:sldId id="315"/>
            <p14:sldId id="330"/>
            <p14:sldId id="261"/>
            <p14:sldId id="262"/>
            <p14:sldId id="273"/>
            <p14:sldId id="317"/>
            <p14:sldId id="286"/>
            <p14:sldId id="267"/>
            <p14:sldId id="268"/>
            <p14:sldId id="270"/>
            <p14:sldId id="323"/>
            <p14:sldId id="272"/>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a:srgbClr val="002060"/>
    <a:srgbClr val="003366"/>
    <a:srgbClr val="000099"/>
    <a:srgbClr val="43F39F"/>
    <a:srgbClr val="E9F5D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p:cViewPr varScale="1">
        <p:scale>
          <a:sx n="112" d="100"/>
          <a:sy n="112" d="100"/>
        </p:scale>
        <p:origin x="162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Top Phosphoric Acid Exporting Countries (2024</a:t>
            </a:r>
            <a:r>
              <a:rPr lang="en-US" baseline="0"/>
              <a:t> estimates) (Qty - Millions Tons P2O5)</a:t>
            </a:r>
            <a:endParaRPr lang="en-US"/>
          </a:p>
        </c:rich>
      </c:tx>
      <c:layout>
        <c:manualLayout>
          <c:xMode val="edge"/>
          <c:yMode val="edge"/>
          <c:x val="0.12490057993176747"/>
          <c:y val="2.19478706389048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043461347570066E-2"/>
          <c:y val="0.13567442033282998"/>
          <c:w val="0.9154136652850251"/>
          <c:h val="0.6957901276634475"/>
        </c:manualLayout>
      </c:layout>
      <c:barChart>
        <c:barDir val="col"/>
        <c:grouping val="clustered"/>
        <c:varyColors val="0"/>
        <c:ser>
          <c:idx val="0"/>
          <c:order val="0"/>
          <c:tx>
            <c:strRef>
              <c:f>Sheet1!$B$5</c:f>
              <c:strCache>
                <c:ptCount val="1"/>
                <c:pt idx="0">
                  <c:v>Morocco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f>
              <c:strCache>
                <c:ptCount val="1"/>
                <c:pt idx="0">
                  <c:v>export</c:v>
                </c:pt>
              </c:strCache>
            </c:strRef>
          </c:cat>
          <c:val>
            <c:numRef>
              <c:f>Sheet1!$C$5</c:f>
              <c:numCache>
                <c:formatCode>General</c:formatCode>
                <c:ptCount val="1"/>
                <c:pt idx="0">
                  <c:v>2.1</c:v>
                </c:pt>
              </c:numCache>
            </c:numRef>
          </c:val>
          <c:extLst>
            <c:ext xmlns:c16="http://schemas.microsoft.com/office/drawing/2014/chart" uri="{C3380CC4-5D6E-409C-BE32-E72D297353CC}">
              <c16:uniqueId val="{00000000-D2B5-4140-AE17-71A5295C2D30}"/>
            </c:ext>
          </c:extLst>
        </c:ser>
        <c:ser>
          <c:idx val="1"/>
          <c:order val="1"/>
          <c:tx>
            <c:strRef>
              <c:f>Sheet1!$B$6</c:f>
              <c:strCache>
                <c:ptCount val="1"/>
                <c:pt idx="0">
                  <c:v>China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f>
              <c:strCache>
                <c:ptCount val="1"/>
                <c:pt idx="0">
                  <c:v>export</c:v>
                </c:pt>
              </c:strCache>
            </c:strRef>
          </c:cat>
          <c:val>
            <c:numRef>
              <c:f>Sheet1!$C$6</c:f>
              <c:numCache>
                <c:formatCode>General</c:formatCode>
                <c:ptCount val="1"/>
                <c:pt idx="0">
                  <c:v>0.88100000000000001</c:v>
                </c:pt>
              </c:numCache>
            </c:numRef>
          </c:val>
          <c:extLst>
            <c:ext xmlns:c16="http://schemas.microsoft.com/office/drawing/2014/chart" uri="{C3380CC4-5D6E-409C-BE32-E72D297353CC}">
              <c16:uniqueId val="{00000001-D2B5-4140-AE17-71A5295C2D30}"/>
            </c:ext>
          </c:extLst>
        </c:ser>
        <c:ser>
          <c:idx val="2"/>
          <c:order val="2"/>
          <c:tx>
            <c:strRef>
              <c:f>Sheet1!$B$7</c:f>
              <c:strCache>
                <c:ptCount val="1"/>
                <c:pt idx="0">
                  <c:v>Jordan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f>
              <c:strCache>
                <c:ptCount val="1"/>
                <c:pt idx="0">
                  <c:v>export</c:v>
                </c:pt>
              </c:strCache>
            </c:strRef>
          </c:cat>
          <c:val>
            <c:numRef>
              <c:f>Sheet1!$C$7</c:f>
              <c:numCache>
                <c:formatCode>General</c:formatCode>
                <c:ptCount val="1"/>
                <c:pt idx="0">
                  <c:v>0.65500000000000003</c:v>
                </c:pt>
              </c:numCache>
            </c:numRef>
          </c:val>
          <c:extLst>
            <c:ext xmlns:c16="http://schemas.microsoft.com/office/drawing/2014/chart" uri="{C3380CC4-5D6E-409C-BE32-E72D297353CC}">
              <c16:uniqueId val="{00000002-D2B5-4140-AE17-71A5295C2D30}"/>
            </c:ext>
          </c:extLst>
        </c:ser>
        <c:ser>
          <c:idx val="3"/>
          <c:order val="3"/>
          <c:tx>
            <c:strRef>
              <c:f>Sheet1!$B$8</c:f>
              <c:strCache>
                <c:ptCount val="1"/>
                <c:pt idx="0">
                  <c:v>U 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f>
              <c:strCache>
                <c:ptCount val="1"/>
                <c:pt idx="0">
                  <c:v>export</c:v>
                </c:pt>
              </c:strCache>
            </c:strRef>
          </c:cat>
          <c:val>
            <c:numRef>
              <c:f>Sheet1!$C$8</c:f>
              <c:numCache>
                <c:formatCode>General</c:formatCode>
                <c:ptCount val="1"/>
                <c:pt idx="0">
                  <c:v>0.60299999999999998</c:v>
                </c:pt>
              </c:numCache>
            </c:numRef>
          </c:val>
          <c:extLst>
            <c:ext xmlns:c16="http://schemas.microsoft.com/office/drawing/2014/chart" uri="{C3380CC4-5D6E-409C-BE32-E72D297353CC}">
              <c16:uniqueId val="{00000003-D2B5-4140-AE17-71A5295C2D30}"/>
            </c:ext>
          </c:extLst>
        </c:ser>
        <c:ser>
          <c:idx val="4"/>
          <c:order val="4"/>
          <c:tx>
            <c:strRef>
              <c:f>Sheet1!$B$9</c:f>
              <c:strCache>
                <c:ptCount val="1"/>
                <c:pt idx="0">
                  <c:v>Senegal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f>
              <c:strCache>
                <c:ptCount val="1"/>
                <c:pt idx="0">
                  <c:v>export</c:v>
                </c:pt>
              </c:strCache>
            </c:strRef>
          </c:cat>
          <c:val>
            <c:numRef>
              <c:f>Sheet1!$C$9</c:f>
              <c:numCache>
                <c:formatCode>General</c:formatCode>
                <c:ptCount val="1"/>
                <c:pt idx="0">
                  <c:v>0.52600000000000002</c:v>
                </c:pt>
              </c:numCache>
            </c:numRef>
          </c:val>
          <c:extLst>
            <c:ext xmlns:c16="http://schemas.microsoft.com/office/drawing/2014/chart" uri="{C3380CC4-5D6E-409C-BE32-E72D297353CC}">
              <c16:uniqueId val="{00000004-D2B5-4140-AE17-71A5295C2D30}"/>
            </c:ext>
          </c:extLst>
        </c:ser>
        <c:dLbls>
          <c:showLegendKey val="0"/>
          <c:showVal val="0"/>
          <c:showCatName val="0"/>
          <c:showSerName val="0"/>
          <c:showPercent val="0"/>
          <c:showBubbleSize val="0"/>
        </c:dLbls>
        <c:gapWidth val="219"/>
        <c:overlap val="-27"/>
        <c:axId val="568272584"/>
        <c:axId val="568275208"/>
      </c:barChart>
      <c:catAx>
        <c:axId val="568272584"/>
        <c:scaling>
          <c:orientation val="minMax"/>
        </c:scaling>
        <c:delete val="1"/>
        <c:axPos val="b"/>
        <c:numFmt formatCode="General" sourceLinked="1"/>
        <c:majorTickMark val="none"/>
        <c:minorTickMark val="none"/>
        <c:tickLblPos val="nextTo"/>
        <c:crossAx val="568275208"/>
        <c:crosses val="autoZero"/>
        <c:auto val="1"/>
        <c:lblAlgn val="ctr"/>
        <c:lblOffset val="100"/>
        <c:noMultiLvlLbl val="0"/>
      </c:catAx>
      <c:valAx>
        <c:axId val="56827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272584"/>
        <c:crosses val="autoZero"/>
        <c:crossBetween val="between"/>
      </c:valAx>
      <c:spPr>
        <a:noFill/>
        <a:ln>
          <a:noFill/>
        </a:ln>
        <a:effectLst/>
      </c:spPr>
    </c:plotArea>
    <c:legend>
      <c:legendPos val="b"/>
      <c:layout>
        <c:manualLayout>
          <c:xMode val="edge"/>
          <c:yMode val="edge"/>
          <c:x val="0.27151180208095788"/>
          <c:y val="0.87608554830648555"/>
          <c:w val="0.45697639583808414"/>
          <c:h val="6.1728818216617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4A33D-7C13-4AED-A674-6F276F589AFF}"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IN"/>
        </a:p>
      </dgm:t>
    </dgm:pt>
    <dgm:pt modelId="{4049E7DC-5061-4273-ADBC-C436586C8109}">
      <dgm:prSet phldrT="[Text]" custT="1"/>
      <dgm:spPr/>
      <dgm:t>
        <a:bodyPr/>
        <a:lstStyle/>
        <a:p>
          <a:r>
            <a:rPr lang="en-US" sz="2800" b="1" dirty="0"/>
            <a:t>WHY DOWN-STREAM? (VALUE ADDITION)</a:t>
          </a:r>
          <a:endParaRPr lang="en-IN" sz="2800" dirty="0"/>
        </a:p>
      </dgm:t>
    </dgm:pt>
    <dgm:pt modelId="{AA04BC3B-8918-4A09-9110-CFFD4710167A}" type="parTrans" cxnId="{99E216AB-C339-46A3-87A8-1120B547113F}">
      <dgm:prSet/>
      <dgm:spPr/>
      <dgm:t>
        <a:bodyPr/>
        <a:lstStyle/>
        <a:p>
          <a:endParaRPr lang="en-IN"/>
        </a:p>
      </dgm:t>
    </dgm:pt>
    <dgm:pt modelId="{395BA58D-0D9E-4486-96B2-8D80AC83A729}" type="sibTrans" cxnId="{99E216AB-C339-46A3-87A8-1120B547113F}">
      <dgm:prSet/>
      <dgm:spPr/>
      <dgm:t>
        <a:bodyPr/>
        <a:lstStyle/>
        <a:p>
          <a:endParaRPr lang="en-IN"/>
        </a:p>
      </dgm:t>
    </dgm:pt>
    <dgm:pt modelId="{CFBA73C8-B8F6-4D39-8423-09611EA73E5C}">
      <dgm:prSet phldrT="[Text]" custT="1"/>
      <dgm:spPr/>
      <dgm:t>
        <a:bodyPr/>
        <a:lstStyle/>
        <a:p>
          <a:pPr algn="just">
            <a:buFont typeface="Wingdings" panose="05000000000000000000" pitchFamily="2" charset="2"/>
            <a:buChar char="Ø"/>
          </a:pPr>
          <a:r>
            <a:rPr lang="en-US" sz="1950" dirty="0">
              <a:latin typeface="Cambria" panose="02040503050406030204" pitchFamily="18" charset="0"/>
            </a:rPr>
            <a:t>Raw Phosphate Rock Value: ~$70–100/</a:t>
          </a:r>
          <a:r>
            <a:rPr lang="en-US" sz="1950" dirty="0" err="1">
              <a:latin typeface="Cambria" panose="02040503050406030204" pitchFamily="18" charset="0"/>
            </a:rPr>
            <a:t>tonne</a:t>
          </a:r>
          <a:r>
            <a:rPr lang="en-US" sz="1950" dirty="0">
              <a:latin typeface="Cambria" panose="02040503050406030204" pitchFamily="18" charset="0"/>
            </a:rPr>
            <a:t>. Processed fertilizer value: &gt;$400/</a:t>
          </a:r>
          <a:r>
            <a:rPr lang="en-US" sz="1950" dirty="0" err="1">
              <a:latin typeface="Cambria" panose="02040503050406030204" pitchFamily="18" charset="0"/>
            </a:rPr>
            <a:t>tonne</a:t>
          </a:r>
          <a:r>
            <a:rPr lang="en-US" sz="1950" dirty="0">
              <a:latin typeface="Cambria" panose="02040503050406030204" pitchFamily="18" charset="0"/>
            </a:rPr>
            <a:t> (e.g. DAP).</a:t>
          </a:r>
          <a:endParaRPr lang="en-IN" sz="1950" dirty="0">
            <a:solidFill>
              <a:schemeClr val="accent5">
                <a:lumMod val="50000"/>
              </a:schemeClr>
            </a:solidFill>
            <a:latin typeface="Cambria" panose="02040503050406030204" pitchFamily="18" charset="0"/>
          </a:endParaRPr>
        </a:p>
      </dgm:t>
    </dgm:pt>
    <dgm:pt modelId="{1A2D22CD-745D-4C9E-BE51-F925EA5C6C42}" type="parTrans" cxnId="{AAD6DC73-ED3D-4BCF-B314-468902EECA5D}">
      <dgm:prSet/>
      <dgm:spPr/>
      <dgm:t>
        <a:bodyPr/>
        <a:lstStyle/>
        <a:p>
          <a:endParaRPr lang="en-IN"/>
        </a:p>
      </dgm:t>
    </dgm:pt>
    <dgm:pt modelId="{06167720-315B-4CD2-A674-1E5532B1FF59}" type="sibTrans" cxnId="{AAD6DC73-ED3D-4BCF-B314-468902EECA5D}">
      <dgm:prSet/>
      <dgm:spPr/>
      <dgm:t>
        <a:bodyPr/>
        <a:lstStyle/>
        <a:p>
          <a:endParaRPr lang="en-IN"/>
        </a:p>
      </dgm:t>
    </dgm:pt>
    <dgm:pt modelId="{DABF89ED-D3AD-4FAF-989F-25AFAAEEA32F}">
      <dgm:prSet custT="1"/>
      <dgm:spPr/>
      <dgm:t>
        <a:bodyPr/>
        <a:lstStyle/>
        <a:p>
          <a:pPr algn="just"/>
          <a:endParaRPr lang="en-US" sz="2400" dirty="0">
            <a:latin typeface="Cambria" panose="02040503050406030204" pitchFamily="18" charset="0"/>
          </a:endParaRPr>
        </a:p>
      </dgm:t>
    </dgm:pt>
    <dgm:pt modelId="{ECD3831D-CE7B-41F8-9971-94F0B88D4B2D}" type="parTrans" cxnId="{657ED435-E1A0-4896-BECB-A21FDA147BBE}">
      <dgm:prSet/>
      <dgm:spPr/>
      <dgm:t>
        <a:bodyPr/>
        <a:lstStyle/>
        <a:p>
          <a:endParaRPr lang="en-US"/>
        </a:p>
      </dgm:t>
    </dgm:pt>
    <dgm:pt modelId="{5E414FA8-320B-41CA-8D3F-BAAB717C1E0A}" type="sibTrans" cxnId="{657ED435-E1A0-4896-BECB-A21FDA147BBE}">
      <dgm:prSet/>
      <dgm:spPr/>
      <dgm:t>
        <a:bodyPr/>
        <a:lstStyle/>
        <a:p>
          <a:endParaRPr lang="en-US"/>
        </a:p>
      </dgm:t>
    </dgm:pt>
    <dgm:pt modelId="{E471ED36-81F5-42BB-8BA4-E5F1C753D52A}">
      <dgm:prSet custT="1"/>
      <dgm:spPr/>
      <dgm:t>
        <a:bodyPr/>
        <a:lstStyle/>
        <a:p>
          <a:pPr algn="just">
            <a:buFont typeface="Wingdings" panose="05000000000000000000" pitchFamily="2" charset="2"/>
            <a:buChar char="Ø"/>
          </a:pPr>
          <a:r>
            <a:rPr lang="en-US" sz="1950" dirty="0">
              <a:latin typeface="Cambria" panose="02040503050406030204" pitchFamily="18" charset="0"/>
            </a:rPr>
            <a:t>Value-added products (Fertilizers, Acids, etc.) bring more export earnings &amp; profit.</a:t>
          </a:r>
        </a:p>
      </dgm:t>
    </dgm:pt>
    <dgm:pt modelId="{D5474894-2D19-4B25-BD9A-46DAAE2F2324}" type="parTrans" cxnId="{35FFCD33-3559-4BBE-9A91-941682092D1A}">
      <dgm:prSet/>
      <dgm:spPr/>
      <dgm:t>
        <a:bodyPr/>
        <a:lstStyle/>
        <a:p>
          <a:endParaRPr lang="en-US"/>
        </a:p>
      </dgm:t>
    </dgm:pt>
    <dgm:pt modelId="{4E1D86EE-3A93-4D89-AFF0-F50EAD16D2A9}" type="sibTrans" cxnId="{35FFCD33-3559-4BBE-9A91-941682092D1A}">
      <dgm:prSet/>
      <dgm:spPr/>
      <dgm:t>
        <a:bodyPr/>
        <a:lstStyle/>
        <a:p>
          <a:endParaRPr lang="en-US"/>
        </a:p>
      </dgm:t>
    </dgm:pt>
    <dgm:pt modelId="{7EDC1B61-B602-4ECB-8849-D5F6CE6D7E20}">
      <dgm:prSet custT="1"/>
      <dgm:spPr/>
      <dgm:t>
        <a:bodyPr/>
        <a:lstStyle/>
        <a:p>
          <a:pPr algn="just">
            <a:buFont typeface="Wingdings" panose="05000000000000000000" pitchFamily="2" charset="2"/>
            <a:buChar char="Ø"/>
          </a:pPr>
          <a:r>
            <a:rPr lang="en-US" sz="1950" dirty="0">
              <a:latin typeface="Cambria" panose="02040503050406030204" pitchFamily="18" charset="0"/>
            </a:rPr>
            <a:t>Downstream processing keeps economic benefits in Jordan (jobs, taxes, FX earnings) instead of exporting raw material</a:t>
          </a:r>
        </a:p>
      </dgm:t>
    </dgm:pt>
    <dgm:pt modelId="{29693DA6-56BC-4EA6-B277-37AFD06C16DD}" type="parTrans" cxnId="{50C53240-3218-486B-9725-ABB37D824AE2}">
      <dgm:prSet/>
      <dgm:spPr/>
      <dgm:t>
        <a:bodyPr/>
        <a:lstStyle/>
        <a:p>
          <a:endParaRPr lang="en-US"/>
        </a:p>
      </dgm:t>
    </dgm:pt>
    <dgm:pt modelId="{07164CDF-59FD-4387-B4AB-41C923833082}" type="sibTrans" cxnId="{50C53240-3218-486B-9725-ABB37D824AE2}">
      <dgm:prSet/>
      <dgm:spPr/>
      <dgm:t>
        <a:bodyPr/>
        <a:lstStyle/>
        <a:p>
          <a:endParaRPr lang="en-US"/>
        </a:p>
      </dgm:t>
    </dgm:pt>
    <dgm:pt modelId="{1DA99DDA-6152-477C-A717-B657BE8E55AA}">
      <dgm:prSet phldrT="[Text]" custT="1"/>
      <dgm:spPr/>
      <dgm:t>
        <a:bodyPr/>
        <a:lstStyle/>
        <a:p>
          <a:pPr algn="just">
            <a:buFont typeface="Wingdings" panose="05000000000000000000" pitchFamily="2" charset="2"/>
            <a:buChar char="Ø"/>
          </a:pPr>
          <a:endParaRPr lang="en-IN" sz="1950" dirty="0">
            <a:solidFill>
              <a:schemeClr val="accent5">
                <a:lumMod val="50000"/>
              </a:schemeClr>
            </a:solidFill>
            <a:latin typeface="Cambria" panose="02040503050406030204" pitchFamily="18" charset="0"/>
          </a:endParaRPr>
        </a:p>
      </dgm:t>
    </dgm:pt>
    <dgm:pt modelId="{5A46D25C-B523-451B-919E-A1E87666AD2E}" type="parTrans" cxnId="{69C4D588-50B7-4375-B3D0-2FE4F840740C}">
      <dgm:prSet/>
      <dgm:spPr/>
      <dgm:t>
        <a:bodyPr/>
        <a:lstStyle/>
        <a:p>
          <a:endParaRPr lang="en-US"/>
        </a:p>
      </dgm:t>
    </dgm:pt>
    <dgm:pt modelId="{77E2A293-34B4-4A74-B67C-A3588CDF6D68}" type="sibTrans" cxnId="{69C4D588-50B7-4375-B3D0-2FE4F840740C}">
      <dgm:prSet/>
      <dgm:spPr/>
      <dgm:t>
        <a:bodyPr/>
        <a:lstStyle/>
        <a:p>
          <a:endParaRPr lang="en-US"/>
        </a:p>
      </dgm:t>
    </dgm:pt>
    <dgm:pt modelId="{24B6BD82-2CF6-42BF-9C14-B9EE8BF5E0B9}">
      <dgm:prSet custT="1"/>
      <dgm:spPr/>
      <dgm:t>
        <a:bodyPr/>
        <a:lstStyle/>
        <a:p>
          <a:pPr algn="just">
            <a:buFont typeface="Wingdings" panose="05000000000000000000" pitchFamily="2" charset="2"/>
            <a:buChar char="Ø"/>
          </a:pPr>
          <a:endParaRPr lang="en-US" sz="1950" dirty="0">
            <a:latin typeface="Cambria" panose="02040503050406030204" pitchFamily="18" charset="0"/>
          </a:endParaRPr>
        </a:p>
      </dgm:t>
    </dgm:pt>
    <dgm:pt modelId="{87EB265D-FB1C-4D2B-B830-97BEC6E023CF}" type="parTrans" cxnId="{F4BCC48B-BC3D-449C-B15A-8C040532F6CB}">
      <dgm:prSet/>
      <dgm:spPr/>
      <dgm:t>
        <a:bodyPr/>
        <a:lstStyle/>
        <a:p>
          <a:endParaRPr lang="en-US"/>
        </a:p>
      </dgm:t>
    </dgm:pt>
    <dgm:pt modelId="{DCAAE15D-8563-414A-9022-A820B8398B43}" type="sibTrans" cxnId="{F4BCC48B-BC3D-449C-B15A-8C040532F6CB}">
      <dgm:prSet/>
      <dgm:spPr/>
      <dgm:t>
        <a:bodyPr/>
        <a:lstStyle/>
        <a:p>
          <a:endParaRPr lang="en-US"/>
        </a:p>
      </dgm:t>
    </dgm:pt>
    <dgm:pt modelId="{4F7DB0B5-CE60-4171-A536-518D72772EAD}" type="pres">
      <dgm:prSet presAssocID="{A4D4A33D-7C13-4AED-A674-6F276F589AFF}" presName="Name0" presStyleCnt="0">
        <dgm:presLayoutVars>
          <dgm:dir/>
          <dgm:animLvl val="lvl"/>
          <dgm:resizeHandles/>
        </dgm:presLayoutVars>
      </dgm:prSet>
      <dgm:spPr/>
    </dgm:pt>
    <dgm:pt modelId="{200D5900-7873-4A2A-B0B4-F381C9A86203}" type="pres">
      <dgm:prSet presAssocID="{4049E7DC-5061-4273-ADBC-C436586C8109}" presName="linNode" presStyleCnt="0"/>
      <dgm:spPr/>
    </dgm:pt>
    <dgm:pt modelId="{FE6BC58B-3A02-4EC0-844A-1889AA0D76E4}" type="pres">
      <dgm:prSet presAssocID="{4049E7DC-5061-4273-ADBC-C436586C8109}" presName="parentShp" presStyleLbl="node1" presStyleIdx="0" presStyleCnt="1" custScaleX="60046" custScaleY="93061" custLinFactNeighborX="-2148" custLinFactNeighborY="-374">
        <dgm:presLayoutVars>
          <dgm:bulletEnabled val="1"/>
        </dgm:presLayoutVars>
      </dgm:prSet>
      <dgm:spPr/>
    </dgm:pt>
    <dgm:pt modelId="{A1BD5D6F-61AF-4ACC-97B6-BD2658F72ED0}" type="pres">
      <dgm:prSet presAssocID="{4049E7DC-5061-4273-ADBC-C436586C8109}" presName="childShp" presStyleLbl="bgAccFollowNode1" presStyleIdx="0" presStyleCnt="1" custScaleX="124287" custScaleY="100392" custLinFactNeighborX="-2370" custLinFactNeighborY="-1594">
        <dgm:presLayoutVars>
          <dgm:bulletEnabled val="1"/>
        </dgm:presLayoutVars>
      </dgm:prSet>
      <dgm:spPr/>
    </dgm:pt>
  </dgm:ptLst>
  <dgm:cxnLst>
    <dgm:cxn modelId="{522D3819-B2BC-40D5-9C4F-8CB9945CFA1C}" type="presOf" srcId="{1DA99DDA-6152-477C-A717-B657BE8E55AA}" destId="{A1BD5D6F-61AF-4ACC-97B6-BD2658F72ED0}" srcOrd="0" destOrd="1" presId="urn:microsoft.com/office/officeart/2005/8/layout/vList6"/>
    <dgm:cxn modelId="{471C0F1D-172B-4D8A-82C5-63563862421C}" type="presOf" srcId="{E471ED36-81F5-42BB-8BA4-E5F1C753D52A}" destId="{A1BD5D6F-61AF-4ACC-97B6-BD2658F72ED0}" srcOrd="0" destOrd="2" presId="urn:microsoft.com/office/officeart/2005/8/layout/vList6"/>
    <dgm:cxn modelId="{35FFCD33-3559-4BBE-9A91-941682092D1A}" srcId="{4049E7DC-5061-4273-ADBC-C436586C8109}" destId="{E471ED36-81F5-42BB-8BA4-E5F1C753D52A}" srcOrd="2" destOrd="0" parTransId="{D5474894-2D19-4B25-BD9A-46DAAE2F2324}" sibTransId="{4E1D86EE-3A93-4D89-AFF0-F50EAD16D2A9}"/>
    <dgm:cxn modelId="{657ED435-E1A0-4896-BECB-A21FDA147BBE}" srcId="{4049E7DC-5061-4273-ADBC-C436586C8109}" destId="{DABF89ED-D3AD-4FAF-989F-25AFAAEEA32F}" srcOrd="5" destOrd="0" parTransId="{ECD3831D-CE7B-41F8-9971-94F0B88D4B2D}" sibTransId="{5E414FA8-320B-41CA-8D3F-BAAB717C1E0A}"/>
    <dgm:cxn modelId="{50C53240-3218-486B-9725-ABB37D824AE2}" srcId="{4049E7DC-5061-4273-ADBC-C436586C8109}" destId="{7EDC1B61-B602-4ECB-8849-D5F6CE6D7E20}" srcOrd="4" destOrd="0" parTransId="{29693DA6-56BC-4EA6-B277-37AFD06C16DD}" sibTransId="{07164CDF-59FD-4387-B4AB-41C923833082}"/>
    <dgm:cxn modelId="{FA8C1465-4B01-4874-8130-6DE9F39420A0}" type="presOf" srcId="{7EDC1B61-B602-4ECB-8849-D5F6CE6D7E20}" destId="{A1BD5D6F-61AF-4ACC-97B6-BD2658F72ED0}" srcOrd="0" destOrd="4" presId="urn:microsoft.com/office/officeart/2005/8/layout/vList6"/>
    <dgm:cxn modelId="{AAD6DC73-ED3D-4BCF-B314-468902EECA5D}" srcId="{4049E7DC-5061-4273-ADBC-C436586C8109}" destId="{CFBA73C8-B8F6-4D39-8423-09611EA73E5C}" srcOrd="0" destOrd="0" parTransId="{1A2D22CD-745D-4C9E-BE51-F925EA5C6C42}" sibTransId="{06167720-315B-4CD2-A674-1E5532B1FF59}"/>
    <dgm:cxn modelId="{648E3377-6E57-45C7-B84F-2439FF623F74}" type="presOf" srcId="{CFBA73C8-B8F6-4D39-8423-09611EA73E5C}" destId="{A1BD5D6F-61AF-4ACC-97B6-BD2658F72ED0}" srcOrd="0" destOrd="0" presId="urn:microsoft.com/office/officeart/2005/8/layout/vList6"/>
    <dgm:cxn modelId="{370CFA7A-FC5F-4B64-B7C4-FC7F1953CE38}" type="presOf" srcId="{DABF89ED-D3AD-4FAF-989F-25AFAAEEA32F}" destId="{A1BD5D6F-61AF-4ACC-97B6-BD2658F72ED0}" srcOrd="0" destOrd="5" presId="urn:microsoft.com/office/officeart/2005/8/layout/vList6"/>
    <dgm:cxn modelId="{69C4D588-50B7-4375-B3D0-2FE4F840740C}" srcId="{4049E7DC-5061-4273-ADBC-C436586C8109}" destId="{1DA99DDA-6152-477C-A717-B657BE8E55AA}" srcOrd="1" destOrd="0" parTransId="{5A46D25C-B523-451B-919E-A1E87666AD2E}" sibTransId="{77E2A293-34B4-4A74-B67C-A3588CDF6D68}"/>
    <dgm:cxn modelId="{F4BCC48B-BC3D-449C-B15A-8C040532F6CB}" srcId="{4049E7DC-5061-4273-ADBC-C436586C8109}" destId="{24B6BD82-2CF6-42BF-9C14-B9EE8BF5E0B9}" srcOrd="3" destOrd="0" parTransId="{87EB265D-FB1C-4D2B-B830-97BEC6E023CF}" sibTransId="{DCAAE15D-8563-414A-9022-A820B8398B43}"/>
    <dgm:cxn modelId="{99E216AB-C339-46A3-87A8-1120B547113F}" srcId="{A4D4A33D-7C13-4AED-A674-6F276F589AFF}" destId="{4049E7DC-5061-4273-ADBC-C436586C8109}" srcOrd="0" destOrd="0" parTransId="{AA04BC3B-8918-4A09-9110-CFFD4710167A}" sibTransId="{395BA58D-0D9E-4486-96B2-8D80AC83A729}"/>
    <dgm:cxn modelId="{E8C09BC2-422A-4EDA-941D-990314151ED0}" type="presOf" srcId="{4049E7DC-5061-4273-ADBC-C436586C8109}" destId="{FE6BC58B-3A02-4EC0-844A-1889AA0D76E4}" srcOrd="0" destOrd="0" presId="urn:microsoft.com/office/officeart/2005/8/layout/vList6"/>
    <dgm:cxn modelId="{73B307DF-6F62-407E-A8E0-C97076CC91ED}" type="presOf" srcId="{24B6BD82-2CF6-42BF-9C14-B9EE8BF5E0B9}" destId="{A1BD5D6F-61AF-4ACC-97B6-BD2658F72ED0}" srcOrd="0" destOrd="3" presId="urn:microsoft.com/office/officeart/2005/8/layout/vList6"/>
    <dgm:cxn modelId="{8591D6F8-E6AB-4F4C-8423-02BF78DA7B0B}" type="presOf" srcId="{A4D4A33D-7C13-4AED-A674-6F276F589AFF}" destId="{4F7DB0B5-CE60-4171-A536-518D72772EAD}" srcOrd="0" destOrd="0" presId="urn:microsoft.com/office/officeart/2005/8/layout/vList6"/>
    <dgm:cxn modelId="{88D6A1C1-A696-4236-97D2-FEBF6F5C1051}" type="presParOf" srcId="{4F7DB0B5-CE60-4171-A536-518D72772EAD}" destId="{200D5900-7873-4A2A-B0B4-F381C9A86203}" srcOrd="0" destOrd="0" presId="urn:microsoft.com/office/officeart/2005/8/layout/vList6"/>
    <dgm:cxn modelId="{68E64AC9-15B2-4826-956B-6D07030A59C3}" type="presParOf" srcId="{200D5900-7873-4A2A-B0B4-F381C9A86203}" destId="{FE6BC58B-3A02-4EC0-844A-1889AA0D76E4}" srcOrd="0" destOrd="0" presId="urn:microsoft.com/office/officeart/2005/8/layout/vList6"/>
    <dgm:cxn modelId="{D3883EF3-A4F1-4977-9AD4-2833AD7D334D}" type="presParOf" srcId="{200D5900-7873-4A2A-B0B4-F381C9A86203}" destId="{A1BD5D6F-61AF-4ACC-97B6-BD2658F72ED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48F6D-60CB-4CE4-80C6-37E065C4C22E}"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IN"/>
        </a:p>
      </dgm:t>
    </dgm:pt>
    <dgm:pt modelId="{278712CE-5F06-4673-8DB4-57BB44C12193}">
      <dgm:prSet phldrT="[Text]" custT="1"/>
      <dgm:spPr/>
      <dgm:t>
        <a:bodyPr/>
        <a:lstStyle/>
        <a:p>
          <a:r>
            <a:rPr lang="en-US" sz="1600" b="1" dirty="0"/>
            <a:t>Increased PA Production from 700 MTPD to 900MTPD</a:t>
          </a:r>
          <a:endParaRPr lang="en-IN" sz="1600" b="1" dirty="0"/>
        </a:p>
      </dgm:t>
    </dgm:pt>
    <dgm:pt modelId="{AFF7F275-5E81-4EF5-8F7E-89C4A5E8EADA}" type="parTrans" cxnId="{6B989404-2E81-4388-96B7-DCA19A2FE4A7}">
      <dgm:prSet/>
      <dgm:spPr/>
      <dgm:t>
        <a:bodyPr/>
        <a:lstStyle/>
        <a:p>
          <a:endParaRPr lang="en-IN"/>
        </a:p>
      </dgm:t>
    </dgm:pt>
    <dgm:pt modelId="{BEAC89F6-A826-4482-814B-334C48C64A54}" type="sibTrans" cxnId="{6B989404-2E81-4388-96B7-DCA19A2FE4A7}">
      <dgm:prSet/>
      <dgm:spPr/>
      <dgm:t>
        <a:bodyPr/>
        <a:lstStyle/>
        <a:p>
          <a:endParaRPr lang="en-IN"/>
        </a:p>
      </dgm:t>
    </dgm:pt>
    <dgm:pt modelId="{9ABF58C7-D1C9-4F23-8D0F-3F699ADBFA8C}">
      <dgm:prSet phldrT="[Text]" custT="1"/>
      <dgm:spPr/>
      <dgm:t>
        <a:bodyPr/>
        <a:lstStyle/>
        <a:p>
          <a:r>
            <a:rPr lang="en-US" sz="1600" b="1" dirty="0"/>
            <a:t>Installation of New 700MTPD plant</a:t>
          </a:r>
          <a:endParaRPr lang="en-IN" sz="1600" b="1" dirty="0"/>
        </a:p>
      </dgm:t>
    </dgm:pt>
    <dgm:pt modelId="{4253C453-D2A5-4860-B9BA-307CBC4B91AC}" type="parTrans" cxnId="{F2B50732-7AB3-4544-99BC-1135D3A9E5FA}">
      <dgm:prSet/>
      <dgm:spPr/>
      <dgm:t>
        <a:bodyPr/>
        <a:lstStyle/>
        <a:p>
          <a:endParaRPr lang="en-IN"/>
        </a:p>
      </dgm:t>
    </dgm:pt>
    <dgm:pt modelId="{AB1373A7-802B-4D68-B739-79B20E16E09D}" type="sibTrans" cxnId="{F2B50732-7AB3-4544-99BC-1135D3A9E5FA}">
      <dgm:prSet/>
      <dgm:spPr/>
      <dgm:t>
        <a:bodyPr/>
        <a:lstStyle/>
        <a:p>
          <a:endParaRPr lang="en-IN"/>
        </a:p>
      </dgm:t>
    </dgm:pt>
    <dgm:pt modelId="{9C32DC83-C99F-442D-979B-6A62CBA0C333}">
      <dgm:prSet phldrT="[Text]" custT="1"/>
      <dgm:spPr/>
      <dgm:t>
        <a:bodyPr/>
        <a:lstStyle/>
        <a:p>
          <a:r>
            <a:rPr lang="en-US" sz="1600" b="1" dirty="0"/>
            <a:t>Revamping of Existing 900MTPD PA Plant to achieve 1300MTPD</a:t>
          </a:r>
          <a:endParaRPr lang="en-IN" sz="1600" b="1" dirty="0"/>
        </a:p>
      </dgm:t>
    </dgm:pt>
    <dgm:pt modelId="{798DA658-10D0-408F-A3FF-B3D8BC301B70}" type="parTrans" cxnId="{8A3C4989-6433-44EB-8A46-7523A77817CE}">
      <dgm:prSet/>
      <dgm:spPr/>
      <dgm:t>
        <a:bodyPr/>
        <a:lstStyle/>
        <a:p>
          <a:endParaRPr lang="en-IN"/>
        </a:p>
      </dgm:t>
    </dgm:pt>
    <dgm:pt modelId="{673A6D39-0336-4FAF-8291-73FC12456383}" type="sibTrans" cxnId="{8A3C4989-6433-44EB-8A46-7523A77817CE}">
      <dgm:prSet/>
      <dgm:spPr/>
      <dgm:t>
        <a:bodyPr/>
        <a:lstStyle/>
        <a:p>
          <a:endParaRPr lang="en-IN"/>
        </a:p>
      </dgm:t>
    </dgm:pt>
    <dgm:pt modelId="{7805C5E7-B8DF-4052-93FF-89FAB88106F2}">
      <dgm:prSet/>
      <dgm:spPr/>
      <dgm:t>
        <a:bodyPr/>
        <a:lstStyle/>
        <a:p>
          <a:r>
            <a:rPr lang="en-US" b="1" dirty="0"/>
            <a:t>Target to achieve 2000 MTPD of Phosphoric Acid.</a:t>
          </a:r>
          <a:endParaRPr lang="en-IN" b="1" dirty="0"/>
        </a:p>
      </dgm:t>
    </dgm:pt>
    <dgm:pt modelId="{55B231FC-C0B9-411C-A97D-6F3CB1C11BCF}" type="parTrans" cxnId="{1B1B0196-CAF9-4B36-86BA-5E410B6772FE}">
      <dgm:prSet/>
      <dgm:spPr/>
      <dgm:t>
        <a:bodyPr/>
        <a:lstStyle/>
        <a:p>
          <a:endParaRPr lang="en-IN"/>
        </a:p>
      </dgm:t>
    </dgm:pt>
    <dgm:pt modelId="{9E5D7B84-F8B8-4A42-8459-8ADD1170BA4C}" type="sibTrans" cxnId="{1B1B0196-CAF9-4B36-86BA-5E410B6772FE}">
      <dgm:prSet/>
      <dgm:spPr/>
      <dgm:t>
        <a:bodyPr/>
        <a:lstStyle/>
        <a:p>
          <a:endParaRPr lang="en-IN"/>
        </a:p>
      </dgm:t>
    </dgm:pt>
    <dgm:pt modelId="{D17711C4-8AFD-46C0-AE44-A6E33CCBC8B6}" type="pres">
      <dgm:prSet presAssocID="{13148F6D-60CB-4CE4-80C6-37E065C4C22E}" presName="Name0" presStyleCnt="0">
        <dgm:presLayoutVars>
          <dgm:chMax val="11"/>
          <dgm:chPref val="11"/>
          <dgm:dir/>
          <dgm:resizeHandles/>
        </dgm:presLayoutVars>
      </dgm:prSet>
      <dgm:spPr/>
    </dgm:pt>
    <dgm:pt modelId="{1DA28EE9-1D02-43E9-9F32-527AA79A036E}" type="pres">
      <dgm:prSet presAssocID="{7805C5E7-B8DF-4052-93FF-89FAB88106F2}" presName="Accent4" presStyleCnt="0"/>
      <dgm:spPr/>
    </dgm:pt>
    <dgm:pt modelId="{A73AC59D-19A9-4DFC-8819-A387FF9121A4}" type="pres">
      <dgm:prSet presAssocID="{7805C5E7-B8DF-4052-93FF-89FAB88106F2}" presName="Accent" presStyleLbl="node1" presStyleIdx="0" presStyleCnt="4"/>
      <dgm:spPr/>
    </dgm:pt>
    <dgm:pt modelId="{FA28DDDC-D556-493B-AB45-F6C511078B21}" type="pres">
      <dgm:prSet presAssocID="{7805C5E7-B8DF-4052-93FF-89FAB88106F2}" presName="ParentBackground4" presStyleCnt="0"/>
      <dgm:spPr/>
    </dgm:pt>
    <dgm:pt modelId="{C8285255-357B-4C75-BBC7-59A9E9B1565E}" type="pres">
      <dgm:prSet presAssocID="{7805C5E7-B8DF-4052-93FF-89FAB88106F2}" presName="ParentBackground" presStyleLbl="fgAcc1" presStyleIdx="0" presStyleCnt="4"/>
      <dgm:spPr/>
    </dgm:pt>
    <dgm:pt modelId="{34ED98B8-156F-494C-8FCA-9B73FAF6FA55}" type="pres">
      <dgm:prSet presAssocID="{7805C5E7-B8DF-4052-93FF-89FAB88106F2}" presName="Parent4" presStyleLbl="revTx" presStyleIdx="0" presStyleCnt="0">
        <dgm:presLayoutVars>
          <dgm:chMax val="1"/>
          <dgm:chPref val="1"/>
          <dgm:bulletEnabled val="1"/>
        </dgm:presLayoutVars>
      </dgm:prSet>
      <dgm:spPr/>
    </dgm:pt>
    <dgm:pt modelId="{9D005E5E-1C7E-4D58-A422-D0DCAEBB68E9}" type="pres">
      <dgm:prSet presAssocID="{9C32DC83-C99F-442D-979B-6A62CBA0C333}" presName="Accent3" presStyleCnt="0"/>
      <dgm:spPr/>
    </dgm:pt>
    <dgm:pt modelId="{FA6F684E-2F73-47A8-B46D-0EF85768FECC}" type="pres">
      <dgm:prSet presAssocID="{9C32DC83-C99F-442D-979B-6A62CBA0C333}" presName="Accent" presStyleLbl="node1" presStyleIdx="1" presStyleCnt="4"/>
      <dgm:spPr/>
    </dgm:pt>
    <dgm:pt modelId="{E926E262-7563-45D0-9EE9-9649040E432C}" type="pres">
      <dgm:prSet presAssocID="{9C32DC83-C99F-442D-979B-6A62CBA0C333}" presName="ParentBackground3" presStyleCnt="0"/>
      <dgm:spPr/>
    </dgm:pt>
    <dgm:pt modelId="{125AD460-EEAF-450A-B2A0-CED8C0DE039C}" type="pres">
      <dgm:prSet presAssocID="{9C32DC83-C99F-442D-979B-6A62CBA0C333}" presName="ParentBackground" presStyleLbl="fgAcc1" presStyleIdx="1" presStyleCnt="4"/>
      <dgm:spPr/>
    </dgm:pt>
    <dgm:pt modelId="{E85A2FEB-4400-4D55-BFE1-2A9100650FC0}" type="pres">
      <dgm:prSet presAssocID="{9C32DC83-C99F-442D-979B-6A62CBA0C333}" presName="Parent3" presStyleLbl="revTx" presStyleIdx="0" presStyleCnt="0">
        <dgm:presLayoutVars>
          <dgm:chMax val="1"/>
          <dgm:chPref val="1"/>
          <dgm:bulletEnabled val="1"/>
        </dgm:presLayoutVars>
      </dgm:prSet>
      <dgm:spPr/>
    </dgm:pt>
    <dgm:pt modelId="{B7935221-CE06-4E92-B79F-4B168A431710}" type="pres">
      <dgm:prSet presAssocID="{9ABF58C7-D1C9-4F23-8D0F-3F699ADBFA8C}" presName="Accent2" presStyleCnt="0"/>
      <dgm:spPr/>
    </dgm:pt>
    <dgm:pt modelId="{D6FE13EB-7627-46DB-B546-BC574D52C7EE}" type="pres">
      <dgm:prSet presAssocID="{9ABF58C7-D1C9-4F23-8D0F-3F699ADBFA8C}" presName="Accent" presStyleLbl="node1" presStyleIdx="2" presStyleCnt="4"/>
      <dgm:spPr/>
    </dgm:pt>
    <dgm:pt modelId="{8EFD4C77-C985-415A-9785-7D77244D8136}" type="pres">
      <dgm:prSet presAssocID="{9ABF58C7-D1C9-4F23-8D0F-3F699ADBFA8C}" presName="ParentBackground2" presStyleCnt="0"/>
      <dgm:spPr/>
    </dgm:pt>
    <dgm:pt modelId="{564B0A4D-5F29-448D-8507-6A16853EE535}" type="pres">
      <dgm:prSet presAssocID="{9ABF58C7-D1C9-4F23-8D0F-3F699ADBFA8C}" presName="ParentBackground" presStyleLbl="fgAcc1" presStyleIdx="2" presStyleCnt="4"/>
      <dgm:spPr/>
    </dgm:pt>
    <dgm:pt modelId="{4369BCC0-8936-4A7C-9826-057372CAEC9B}" type="pres">
      <dgm:prSet presAssocID="{9ABF58C7-D1C9-4F23-8D0F-3F699ADBFA8C}" presName="Parent2" presStyleLbl="revTx" presStyleIdx="0" presStyleCnt="0">
        <dgm:presLayoutVars>
          <dgm:chMax val="1"/>
          <dgm:chPref val="1"/>
          <dgm:bulletEnabled val="1"/>
        </dgm:presLayoutVars>
      </dgm:prSet>
      <dgm:spPr/>
    </dgm:pt>
    <dgm:pt modelId="{3FBCF0CC-5C30-4197-9342-1C3A04E38A3D}" type="pres">
      <dgm:prSet presAssocID="{278712CE-5F06-4673-8DB4-57BB44C12193}" presName="Accent1" presStyleCnt="0"/>
      <dgm:spPr/>
    </dgm:pt>
    <dgm:pt modelId="{740FBC81-C7CD-4AF1-A446-B35977C4975E}" type="pres">
      <dgm:prSet presAssocID="{278712CE-5F06-4673-8DB4-57BB44C12193}" presName="Accent" presStyleLbl="node1" presStyleIdx="3" presStyleCnt="4"/>
      <dgm:spPr/>
    </dgm:pt>
    <dgm:pt modelId="{EDF647C1-0DF4-4DB6-BF95-0DD7AFFE073B}" type="pres">
      <dgm:prSet presAssocID="{278712CE-5F06-4673-8DB4-57BB44C12193}" presName="ParentBackground1" presStyleCnt="0"/>
      <dgm:spPr/>
    </dgm:pt>
    <dgm:pt modelId="{F51777F4-B514-423F-9100-BFBA5FFAFB5F}" type="pres">
      <dgm:prSet presAssocID="{278712CE-5F06-4673-8DB4-57BB44C12193}" presName="ParentBackground" presStyleLbl="fgAcc1" presStyleIdx="3" presStyleCnt="4"/>
      <dgm:spPr/>
    </dgm:pt>
    <dgm:pt modelId="{7BEB906F-2D4D-4B86-BDBF-BD57573F48EC}" type="pres">
      <dgm:prSet presAssocID="{278712CE-5F06-4673-8DB4-57BB44C12193}" presName="Parent1" presStyleLbl="revTx" presStyleIdx="0" presStyleCnt="0">
        <dgm:presLayoutVars>
          <dgm:chMax val="1"/>
          <dgm:chPref val="1"/>
          <dgm:bulletEnabled val="1"/>
        </dgm:presLayoutVars>
      </dgm:prSet>
      <dgm:spPr/>
    </dgm:pt>
  </dgm:ptLst>
  <dgm:cxnLst>
    <dgm:cxn modelId="{6B989404-2E81-4388-96B7-DCA19A2FE4A7}" srcId="{13148F6D-60CB-4CE4-80C6-37E065C4C22E}" destId="{278712CE-5F06-4673-8DB4-57BB44C12193}" srcOrd="0" destOrd="0" parTransId="{AFF7F275-5E81-4EF5-8F7E-89C4A5E8EADA}" sibTransId="{BEAC89F6-A826-4482-814B-334C48C64A54}"/>
    <dgm:cxn modelId="{CF108305-EC4F-4C80-8A29-0097E20FF964}" type="presOf" srcId="{9C32DC83-C99F-442D-979B-6A62CBA0C333}" destId="{125AD460-EEAF-450A-B2A0-CED8C0DE039C}" srcOrd="0" destOrd="0" presId="urn:microsoft.com/office/officeart/2011/layout/CircleProcess"/>
    <dgm:cxn modelId="{DC236C29-FEBE-4B5B-A798-E298643154B6}" type="presOf" srcId="{9C32DC83-C99F-442D-979B-6A62CBA0C333}" destId="{E85A2FEB-4400-4D55-BFE1-2A9100650FC0}" srcOrd="1" destOrd="0" presId="urn:microsoft.com/office/officeart/2011/layout/CircleProcess"/>
    <dgm:cxn modelId="{F2B50732-7AB3-4544-99BC-1135D3A9E5FA}" srcId="{13148F6D-60CB-4CE4-80C6-37E065C4C22E}" destId="{9ABF58C7-D1C9-4F23-8D0F-3F699ADBFA8C}" srcOrd="1" destOrd="0" parTransId="{4253C453-D2A5-4860-B9BA-307CBC4B91AC}" sibTransId="{AB1373A7-802B-4D68-B739-79B20E16E09D}"/>
    <dgm:cxn modelId="{DB72786C-1A91-4D9C-8D1C-551DEEACF799}" type="presOf" srcId="{278712CE-5F06-4673-8DB4-57BB44C12193}" destId="{7BEB906F-2D4D-4B86-BDBF-BD57573F48EC}" srcOrd="1" destOrd="0" presId="urn:microsoft.com/office/officeart/2011/layout/CircleProcess"/>
    <dgm:cxn modelId="{6DF5BC6E-2DFF-4BED-BB59-6690E85C3735}" type="presOf" srcId="{9ABF58C7-D1C9-4F23-8D0F-3F699ADBFA8C}" destId="{564B0A4D-5F29-448D-8507-6A16853EE535}" srcOrd="0" destOrd="0" presId="urn:microsoft.com/office/officeart/2011/layout/CircleProcess"/>
    <dgm:cxn modelId="{02BDE573-28E6-49C1-A020-8E90EC64B5B2}" type="presOf" srcId="{278712CE-5F06-4673-8DB4-57BB44C12193}" destId="{F51777F4-B514-423F-9100-BFBA5FFAFB5F}" srcOrd="0" destOrd="0" presId="urn:microsoft.com/office/officeart/2011/layout/CircleProcess"/>
    <dgm:cxn modelId="{9B406F85-A9A4-4CE2-84A4-1FF78844DE14}" type="presOf" srcId="{9ABF58C7-D1C9-4F23-8D0F-3F699ADBFA8C}" destId="{4369BCC0-8936-4A7C-9826-057372CAEC9B}" srcOrd="1" destOrd="0" presId="urn:microsoft.com/office/officeart/2011/layout/CircleProcess"/>
    <dgm:cxn modelId="{8A3C4989-6433-44EB-8A46-7523A77817CE}" srcId="{13148F6D-60CB-4CE4-80C6-37E065C4C22E}" destId="{9C32DC83-C99F-442D-979B-6A62CBA0C333}" srcOrd="2" destOrd="0" parTransId="{798DA658-10D0-408F-A3FF-B3D8BC301B70}" sibTransId="{673A6D39-0336-4FAF-8291-73FC12456383}"/>
    <dgm:cxn modelId="{1B1B0196-CAF9-4B36-86BA-5E410B6772FE}" srcId="{13148F6D-60CB-4CE4-80C6-37E065C4C22E}" destId="{7805C5E7-B8DF-4052-93FF-89FAB88106F2}" srcOrd="3" destOrd="0" parTransId="{55B231FC-C0B9-411C-A97D-6F3CB1C11BCF}" sibTransId="{9E5D7B84-F8B8-4A42-8459-8ADD1170BA4C}"/>
    <dgm:cxn modelId="{74467DA8-A3AA-4ACE-A38B-E8CAC846EB8E}" type="presOf" srcId="{13148F6D-60CB-4CE4-80C6-37E065C4C22E}" destId="{D17711C4-8AFD-46C0-AE44-A6E33CCBC8B6}" srcOrd="0" destOrd="0" presId="urn:microsoft.com/office/officeart/2011/layout/CircleProcess"/>
    <dgm:cxn modelId="{2FC059BF-A440-4475-9469-60D33A16F0C0}" type="presOf" srcId="{7805C5E7-B8DF-4052-93FF-89FAB88106F2}" destId="{34ED98B8-156F-494C-8FCA-9B73FAF6FA55}" srcOrd="1" destOrd="0" presId="urn:microsoft.com/office/officeart/2011/layout/CircleProcess"/>
    <dgm:cxn modelId="{837236ED-739E-47C6-8969-D9255B100A27}" type="presOf" srcId="{7805C5E7-B8DF-4052-93FF-89FAB88106F2}" destId="{C8285255-357B-4C75-BBC7-59A9E9B1565E}" srcOrd="0" destOrd="0" presId="urn:microsoft.com/office/officeart/2011/layout/CircleProcess"/>
    <dgm:cxn modelId="{303718D8-2FE4-4B5B-B86B-6EE2782742C1}" type="presParOf" srcId="{D17711C4-8AFD-46C0-AE44-A6E33CCBC8B6}" destId="{1DA28EE9-1D02-43E9-9F32-527AA79A036E}" srcOrd="0" destOrd="0" presId="urn:microsoft.com/office/officeart/2011/layout/CircleProcess"/>
    <dgm:cxn modelId="{F8D47762-EF83-4FF2-9D68-69C79D56E5F6}" type="presParOf" srcId="{1DA28EE9-1D02-43E9-9F32-527AA79A036E}" destId="{A73AC59D-19A9-4DFC-8819-A387FF9121A4}" srcOrd="0" destOrd="0" presId="urn:microsoft.com/office/officeart/2011/layout/CircleProcess"/>
    <dgm:cxn modelId="{399483F4-F636-485A-A4B1-0F4DB4393563}" type="presParOf" srcId="{D17711C4-8AFD-46C0-AE44-A6E33CCBC8B6}" destId="{FA28DDDC-D556-493B-AB45-F6C511078B21}" srcOrd="1" destOrd="0" presId="urn:microsoft.com/office/officeart/2011/layout/CircleProcess"/>
    <dgm:cxn modelId="{F7533A1E-69E0-4ECA-B9DC-708B884C191B}" type="presParOf" srcId="{FA28DDDC-D556-493B-AB45-F6C511078B21}" destId="{C8285255-357B-4C75-BBC7-59A9E9B1565E}" srcOrd="0" destOrd="0" presId="urn:microsoft.com/office/officeart/2011/layout/CircleProcess"/>
    <dgm:cxn modelId="{6FBA1D84-01A1-462F-9F9B-DCD71CBE7389}" type="presParOf" srcId="{D17711C4-8AFD-46C0-AE44-A6E33CCBC8B6}" destId="{34ED98B8-156F-494C-8FCA-9B73FAF6FA55}" srcOrd="2" destOrd="0" presId="urn:microsoft.com/office/officeart/2011/layout/CircleProcess"/>
    <dgm:cxn modelId="{83C1ECB9-EAEE-44B2-8E9D-DEBCEAB28B9F}" type="presParOf" srcId="{D17711C4-8AFD-46C0-AE44-A6E33CCBC8B6}" destId="{9D005E5E-1C7E-4D58-A422-D0DCAEBB68E9}" srcOrd="3" destOrd="0" presId="urn:microsoft.com/office/officeart/2011/layout/CircleProcess"/>
    <dgm:cxn modelId="{3B1F0743-E8F8-415F-93BA-5FCA28157B57}" type="presParOf" srcId="{9D005E5E-1C7E-4D58-A422-D0DCAEBB68E9}" destId="{FA6F684E-2F73-47A8-B46D-0EF85768FECC}" srcOrd="0" destOrd="0" presId="urn:microsoft.com/office/officeart/2011/layout/CircleProcess"/>
    <dgm:cxn modelId="{6E1DE567-9B5D-4E9C-AF60-D48AEF469A69}" type="presParOf" srcId="{D17711C4-8AFD-46C0-AE44-A6E33CCBC8B6}" destId="{E926E262-7563-45D0-9EE9-9649040E432C}" srcOrd="4" destOrd="0" presId="urn:microsoft.com/office/officeart/2011/layout/CircleProcess"/>
    <dgm:cxn modelId="{4E04F5CA-6FE3-4DA5-8479-111A87514343}" type="presParOf" srcId="{E926E262-7563-45D0-9EE9-9649040E432C}" destId="{125AD460-EEAF-450A-B2A0-CED8C0DE039C}" srcOrd="0" destOrd="0" presId="urn:microsoft.com/office/officeart/2011/layout/CircleProcess"/>
    <dgm:cxn modelId="{EC99A061-0551-4144-80E0-FD76C966A490}" type="presParOf" srcId="{D17711C4-8AFD-46C0-AE44-A6E33CCBC8B6}" destId="{E85A2FEB-4400-4D55-BFE1-2A9100650FC0}" srcOrd="5" destOrd="0" presId="urn:microsoft.com/office/officeart/2011/layout/CircleProcess"/>
    <dgm:cxn modelId="{B6ED0320-605D-4E12-AE22-EF79AB752E3C}" type="presParOf" srcId="{D17711C4-8AFD-46C0-AE44-A6E33CCBC8B6}" destId="{B7935221-CE06-4E92-B79F-4B168A431710}" srcOrd="6" destOrd="0" presId="urn:microsoft.com/office/officeart/2011/layout/CircleProcess"/>
    <dgm:cxn modelId="{981062E4-AAFC-458C-A0E5-CEC4B0CB570D}" type="presParOf" srcId="{B7935221-CE06-4E92-B79F-4B168A431710}" destId="{D6FE13EB-7627-46DB-B546-BC574D52C7EE}" srcOrd="0" destOrd="0" presId="urn:microsoft.com/office/officeart/2011/layout/CircleProcess"/>
    <dgm:cxn modelId="{CB2DD5AC-72AF-4E57-AF11-6A78466D197C}" type="presParOf" srcId="{D17711C4-8AFD-46C0-AE44-A6E33CCBC8B6}" destId="{8EFD4C77-C985-415A-9785-7D77244D8136}" srcOrd="7" destOrd="0" presId="urn:microsoft.com/office/officeart/2011/layout/CircleProcess"/>
    <dgm:cxn modelId="{AE378B89-294D-4510-988B-A2D3432BD164}" type="presParOf" srcId="{8EFD4C77-C985-415A-9785-7D77244D8136}" destId="{564B0A4D-5F29-448D-8507-6A16853EE535}" srcOrd="0" destOrd="0" presId="urn:microsoft.com/office/officeart/2011/layout/CircleProcess"/>
    <dgm:cxn modelId="{EAAB4347-148E-477A-BF7F-5DBBFE4552E1}" type="presParOf" srcId="{D17711C4-8AFD-46C0-AE44-A6E33CCBC8B6}" destId="{4369BCC0-8936-4A7C-9826-057372CAEC9B}" srcOrd="8" destOrd="0" presId="urn:microsoft.com/office/officeart/2011/layout/CircleProcess"/>
    <dgm:cxn modelId="{7AC4B648-4233-4F83-9764-BAB538806C6A}" type="presParOf" srcId="{D17711C4-8AFD-46C0-AE44-A6E33CCBC8B6}" destId="{3FBCF0CC-5C30-4197-9342-1C3A04E38A3D}" srcOrd="9" destOrd="0" presId="urn:microsoft.com/office/officeart/2011/layout/CircleProcess"/>
    <dgm:cxn modelId="{1A729878-29CB-4609-AD1F-DA79462BF9B4}" type="presParOf" srcId="{3FBCF0CC-5C30-4197-9342-1C3A04E38A3D}" destId="{740FBC81-C7CD-4AF1-A446-B35977C4975E}" srcOrd="0" destOrd="0" presId="urn:microsoft.com/office/officeart/2011/layout/CircleProcess"/>
    <dgm:cxn modelId="{2A2CAEE4-0692-4C71-BA69-404E98640E38}" type="presParOf" srcId="{D17711C4-8AFD-46C0-AE44-A6E33CCBC8B6}" destId="{EDF647C1-0DF4-4DB6-BF95-0DD7AFFE073B}" srcOrd="10" destOrd="0" presId="urn:microsoft.com/office/officeart/2011/layout/CircleProcess"/>
    <dgm:cxn modelId="{23FE72E5-2213-4FEF-8ABC-B66131C4F604}" type="presParOf" srcId="{EDF647C1-0DF4-4DB6-BF95-0DD7AFFE073B}" destId="{F51777F4-B514-423F-9100-BFBA5FFAFB5F}" srcOrd="0" destOrd="0" presId="urn:microsoft.com/office/officeart/2011/layout/CircleProcess"/>
    <dgm:cxn modelId="{2119C7B7-01FB-4FBC-9681-BD08B39D8879}" type="presParOf" srcId="{D17711C4-8AFD-46C0-AE44-A6E33CCBC8B6}" destId="{7BEB906F-2D4D-4B86-BDBF-BD57573F48EC}"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D5D6F-61AF-4ACC-97B6-BD2658F72ED0}">
      <dsp:nvSpPr>
        <dsp:cNvPr id="0" name=""/>
        <dsp:cNvSpPr/>
      </dsp:nvSpPr>
      <dsp:spPr>
        <a:xfrm>
          <a:off x="2037026" y="0"/>
          <a:ext cx="6376162" cy="420660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171450" lvl="1" indent="-171450" algn="just" defTabSz="866775">
            <a:lnSpc>
              <a:spcPct val="90000"/>
            </a:lnSpc>
            <a:spcBef>
              <a:spcPct val="0"/>
            </a:spcBef>
            <a:spcAft>
              <a:spcPct val="15000"/>
            </a:spcAft>
            <a:buFont typeface="Wingdings" panose="05000000000000000000" pitchFamily="2" charset="2"/>
            <a:buChar char="Ø"/>
          </a:pPr>
          <a:r>
            <a:rPr lang="en-US" sz="1950" kern="1200" dirty="0">
              <a:latin typeface="Cambria" panose="02040503050406030204" pitchFamily="18" charset="0"/>
            </a:rPr>
            <a:t>Raw Phosphate Rock Value: ~$70–100/</a:t>
          </a:r>
          <a:r>
            <a:rPr lang="en-US" sz="1950" kern="1200" dirty="0" err="1">
              <a:latin typeface="Cambria" panose="02040503050406030204" pitchFamily="18" charset="0"/>
            </a:rPr>
            <a:t>tonne</a:t>
          </a:r>
          <a:r>
            <a:rPr lang="en-US" sz="1950" kern="1200" dirty="0">
              <a:latin typeface="Cambria" panose="02040503050406030204" pitchFamily="18" charset="0"/>
            </a:rPr>
            <a:t>. Processed fertilizer value: &gt;$400/</a:t>
          </a:r>
          <a:r>
            <a:rPr lang="en-US" sz="1950" kern="1200" dirty="0" err="1">
              <a:latin typeface="Cambria" panose="02040503050406030204" pitchFamily="18" charset="0"/>
            </a:rPr>
            <a:t>tonne</a:t>
          </a:r>
          <a:r>
            <a:rPr lang="en-US" sz="1950" kern="1200" dirty="0">
              <a:latin typeface="Cambria" panose="02040503050406030204" pitchFamily="18" charset="0"/>
            </a:rPr>
            <a:t> (e.g. DAP).</a:t>
          </a:r>
          <a:endParaRPr lang="en-IN" sz="1950" kern="1200" dirty="0">
            <a:solidFill>
              <a:schemeClr val="accent5">
                <a:lumMod val="50000"/>
              </a:schemeClr>
            </a:solidFill>
            <a:latin typeface="Cambria" panose="02040503050406030204" pitchFamily="18" charset="0"/>
          </a:endParaRPr>
        </a:p>
        <a:p>
          <a:pPr marL="171450" lvl="1" indent="-171450" algn="just" defTabSz="866775">
            <a:lnSpc>
              <a:spcPct val="90000"/>
            </a:lnSpc>
            <a:spcBef>
              <a:spcPct val="0"/>
            </a:spcBef>
            <a:spcAft>
              <a:spcPct val="15000"/>
            </a:spcAft>
            <a:buFont typeface="Wingdings" panose="05000000000000000000" pitchFamily="2" charset="2"/>
            <a:buChar char="Ø"/>
          </a:pPr>
          <a:endParaRPr lang="en-IN" sz="1950" kern="1200" dirty="0">
            <a:solidFill>
              <a:schemeClr val="accent5">
                <a:lumMod val="50000"/>
              </a:schemeClr>
            </a:solidFill>
            <a:latin typeface="Cambria" panose="02040503050406030204" pitchFamily="18" charset="0"/>
          </a:endParaRPr>
        </a:p>
        <a:p>
          <a:pPr marL="171450" lvl="1" indent="-171450" algn="just" defTabSz="866775">
            <a:lnSpc>
              <a:spcPct val="90000"/>
            </a:lnSpc>
            <a:spcBef>
              <a:spcPct val="0"/>
            </a:spcBef>
            <a:spcAft>
              <a:spcPct val="15000"/>
            </a:spcAft>
            <a:buFont typeface="Wingdings" panose="05000000000000000000" pitchFamily="2" charset="2"/>
            <a:buChar char="Ø"/>
          </a:pPr>
          <a:r>
            <a:rPr lang="en-US" sz="1950" kern="1200" dirty="0">
              <a:latin typeface="Cambria" panose="02040503050406030204" pitchFamily="18" charset="0"/>
            </a:rPr>
            <a:t>Value-added products (Fertilizers, Acids, etc.) bring more export earnings &amp; profit.</a:t>
          </a:r>
        </a:p>
        <a:p>
          <a:pPr marL="171450" lvl="1" indent="-171450" algn="just" defTabSz="866775">
            <a:lnSpc>
              <a:spcPct val="90000"/>
            </a:lnSpc>
            <a:spcBef>
              <a:spcPct val="0"/>
            </a:spcBef>
            <a:spcAft>
              <a:spcPct val="15000"/>
            </a:spcAft>
            <a:buFont typeface="Wingdings" panose="05000000000000000000" pitchFamily="2" charset="2"/>
            <a:buChar char="Ø"/>
          </a:pPr>
          <a:endParaRPr lang="en-US" sz="1950" kern="1200" dirty="0">
            <a:latin typeface="Cambria" panose="02040503050406030204" pitchFamily="18" charset="0"/>
          </a:endParaRPr>
        </a:p>
        <a:p>
          <a:pPr marL="171450" lvl="1" indent="-171450" algn="just" defTabSz="866775">
            <a:lnSpc>
              <a:spcPct val="90000"/>
            </a:lnSpc>
            <a:spcBef>
              <a:spcPct val="0"/>
            </a:spcBef>
            <a:spcAft>
              <a:spcPct val="15000"/>
            </a:spcAft>
            <a:buFont typeface="Wingdings" panose="05000000000000000000" pitchFamily="2" charset="2"/>
            <a:buChar char="Ø"/>
          </a:pPr>
          <a:r>
            <a:rPr lang="en-US" sz="1950" kern="1200" dirty="0">
              <a:latin typeface="Cambria" panose="02040503050406030204" pitchFamily="18" charset="0"/>
            </a:rPr>
            <a:t>Downstream processing keeps economic benefits in Jordan (jobs, taxes, FX earnings) instead of exporting raw material</a:t>
          </a:r>
        </a:p>
        <a:p>
          <a:pPr marL="228600" lvl="1" indent="-228600" algn="just" defTabSz="1066800">
            <a:lnSpc>
              <a:spcPct val="90000"/>
            </a:lnSpc>
            <a:spcBef>
              <a:spcPct val="0"/>
            </a:spcBef>
            <a:spcAft>
              <a:spcPct val="15000"/>
            </a:spcAft>
            <a:buChar char="•"/>
          </a:pPr>
          <a:endParaRPr lang="en-US" sz="2400" kern="1200" dirty="0">
            <a:latin typeface="Cambria" panose="02040503050406030204" pitchFamily="18" charset="0"/>
          </a:endParaRPr>
        </a:p>
      </dsp:txBody>
      <dsp:txXfrm>
        <a:off x="2037026" y="525826"/>
        <a:ext cx="4798684" cy="3154955"/>
      </dsp:txXfrm>
    </dsp:sp>
    <dsp:sp modelId="{FE6BC58B-3A02-4EC0-844A-1889AA0D76E4}">
      <dsp:nvSpPr>
        <dsp:cNvPr id="0" name=""/>
        <dsp:cNvSpPr/>
      </dsp:nvSpPr>
      <dsp:spPr>
        <a:xfrm>
          <a:off x="0" y="137923"/>
          <a:ext cx="2053650" cy="389942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WHY DOWN-STREAM? (VALUE ADDITION)</a:t>
          </a:r>
          <a:endParaRPr lang="en-IN" sz="2800" kern="1200" dirty="0"/>
        </a:p>
      </dsp:txBody>
      <dsp:txXfrm>
        <a:off x="100251" y="238174"/>
        <a:ext cx="1853148" cy="3698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C59D-19A9-4DFC-8819-A387FF9121A4}">
      <dsp:nvSpPr>
        <dsp:cNvPr id="0" name=""/>
        <dsp:cNvSpPr/>
      </dsp:nvSpPr>
      <dsp:spPr>
        <a:xfrm>
          <a:off x="6324075" y="1430053"/>
          <a:ext cx="1892656" cy="189275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285255-357B-4C75-BBC7-59A9E9B1565E}">
      <dsp:nvSpPr>
        <dsp:cNvPr id="0" name=""/>
        <dsp:cNvSpPr/>
      </dsp:nvSpPr>
      <dsp:spPr>
        <a:xfrm>
          <a:off x="6387380" y="1493156"/>
          <a:ext cx="1766857" cy="176654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Target to achieve 2000 MTPD of Phosphoric Acid.</a:t>
          </a:r>
          <a:endParaRPr lang="en-IN" sz="1600" b="1" kern="1200" dirty="0"/>
        </a:p>
      </dsp:txBody>
      <dsp:txXfrm>
        <a:off x="6639788" y="1745567"/>
        <a:ext cx="1262041" cy="1261724"/>
      </dsp:txXfrm>
    </dsp:sp>
    <dsp:sp modelId="{FA6F684E-2F73-47A8-B46D-0EF85768FECC}">
      <dsp:nvSpPr>
        <dsp:cNvPr id="0" name=""/>
        <dsp:cNvSpPr/>
      </dsp:nvSpPr>
      <dsp:spPr>
        <a:xfrm rot="2700000">
          <a:off x="4359982" y="1429920"/>
          <a:ext cx="1892687" cy="1892687"/>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5AD460-EEAF-450A-B2A0-CED8C0DE039C}">
      <dsp:nvSpPr>
        <dsp:cNvPr id="0" name=""/>
        <dsp:cNvSpPr/>
      </dsp:nvSpPr>
      <dsp:spPr>
        <a:xfrm>
          <a:off x="4431419" y="1493156"/>
          <a:ext cx="1766857" cy="176654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Revamping of Existing 900MTPD PA Plant to achieve 1300MTPD</a:t>
          </a:r>
          <a:endParaRPr lang="en-IN" sz="1600" b="1" kern="1200" dirty="0"/>
        </a:p>
      </dsp:txBody>
      <dsp:txXfrm>
        <a:off x="4683827" y="1745567"/>
        <a:ext cx="1262041" cy="1261724"/>
      </dsp:txXfrm>
    </dsp:sp>
    <dsp:sp modelId="{D6FE13EB-7627-46DB-B546-BC574D52C7EE}">
      <dsp:nvSpPr>
        <dsp:cNvPr id="0" name=""/>
        <dsp:cNvSpPr/>
      </dsp:nvSpPr>
      <dsp:spPr>
        <a:xfrm rot="2700000">
          <a:off x="2412137" y="1429920"/>
          <a:ext cx="1892687" cy="1892687"/>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4B0A4D-5F29-448D-8507-6A16853EE535}">
      <dsp:nvSpPr>
        <dsp:cNvPr id="0" name=""/>
        <dsp:cNvSpPr/>
      </dsp:nvSpPr>
      <dsp:spPr>
        <a:xfrm>
          <a:off x="2475458" y="1493156"/>
          <a:ext cx="1766857" cy="176654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Installation of New 700MTPD plant</a:t>
          </a:r>
          <a:endParaRPr lang="en-IN" sz="1600" b="1" kern="1200" dirty="0"/>
        </a:p>
      </dsp:txBody>
      <dsp:txXfrm>
        <a:off x="2727866" y="1745567"/>
        <a:ext cx="1262041" cy="1261724"/>
      </dsp:txXfrm>
    </dsp:sp>
    <dsp:sp modelId="{740FBC81-C7CD-4AF1-A446-B35977C4975E}">
      <dsp:nvSpPr>
        <dsp:cNvPr id="0" name=""/>
        <dsp:cNvSpPr/>
      </dsp:nvSpPr>
      <dsp:spPr>
        <a:xfrm rot="2700000">
          <a:off x="456176" y="1429920"/>
          <a:ext cx="1892687" cy="1892687"/>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1777F4-B514-423F-9100-BFBA5FFAFB5F}">
      <dsp:nvSpPr>
        <dsp:cNvPr id="0" name=""/>
        <dsp:cNvSpPr/>
      </dsp:nvSpPr>
      <dsp:spPr>
        <a:xfrm>
          <a:off x="519497" y="1493156"/>
          <a:ext cx="1766857" cy="176654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Increased PA Production from 700 MTPD to 900MTPD</a:t>
          </a:r>
          <a:endParaRPr lang="en-IN" sz="1600" b="1" kern="1200" dirty="0"/>
        </a:p>
      </dsp:txBody>
      <dsp:txXfrm>
        <a:off x="771905" y="1745567"/>
        <a:ext cx="1262041" cy="12617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6491"/>
          </a:xfrm>
          <a:prstGeom prst="rect">
            <a:avLst/>
          </a:prstGeom>
        </p:spPr>
        <p:txBody>
          <a:bodyPr vert="horz" lIns="93177" tIns="46589" rIns="93177" bIns="46589" rtlCol="0"/>
          <a:lstStyle>
            <a:lvl1pPr algn="r">
              <a:defRPr sz="1200"/>
            </a:lvl1pPr>
          </a:lstStyle>
          <a:p>
            <a:fld id="{5B5B862A-EF70-4734-9F59-198AFD10DA4B}" type="datetimeFigureOut">
              <a:rPr lang="en-IN" smtClean="0"/>
              <a:pPr/>
              <a:t>06-07-2025</a:t>
            </a:fld>
            <a:endParaRPr lang="en-IN"/>
          </a:p>
        </p:txBody>
      </p:sp>
      <p:sp>
        <p:nvSpPr>
          <p:cNvPr id="4" name="Footer Placeholder 3"/>
          <p:cNvSpPr>
            <a:spLocks noGrp="1"/>
          </p:cNvSpPr>
          <p:nvPr>
            <p:ph type="ftr" sz="quarter" idx="2"/>
          </p:nvPr>
        </p:nvSpPr>
        <p:spPr>
          <a:xfrm>
            <a:off x="0" y="9431599"/>
            <a:ext cx="2945659" cy="496491"/>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1599"/>
            <a:ext cx="2945659" cy="496491"/>
          </a:xfrm>
          <a:prstGeom prst="rect">
            <a:avLst/>
          </a:prstGeom>
        </p:spPr>
        <p:txBody>
          <a:bodyPr vert="horz" lIns="93177" tIns="46589" rIns="93177" bIns="46589" rtlCol="0" anchor="b"/>
          <a:lstStyle>
            <a:lvl1pPr algn="r">
              <a:defRPr sz="1200"/>
            </a:lvl1pPr>
          </a:lstStyle>
          <a:p>
            <a:fld id="{161AFDDA-8DC3-41E1-A358-FD491857C254}" type="slidenum">
              <a:rPr lang="en-IN" smtClean="0"/>
              <a:pPr/>
              <a:t>‹#›</a:t>
            </a:fld>
            <a:endParaRPr lang="en-IN"/>
          </a:p>
        </p:txBody>
      </p:sp>
    </p:spTree>
    <p:extLst>
      <p:ext uri="{BB962C8B-B14F-4D97-AF65-F5344CB8AC3E}">
        <p14:creationId xmlns:p14="http://schemas.microsoft.com/office/powerpoint/2010/main" val="4155022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91"/>
          </a:xfrm>
          <a:prstGeom prst="rect">
            <a:avLst/>
          </a:prstGeom>
        </p:spPr>
        <p:txBody>
          <a:bodyPr vert="horz" lIns="93177" tIns="46589" rIns="93177" bIns="46589" rtlCol="0"/>
          <a:lstStyle>
            <a:lvl1pPr algn="r">
              <a:defRPr sz="1200"/>
            </a:lvl1pPr>
          </a:lstStyle>
          <a:p>
            <a:fld id="{95E51AC0-9858-48D9-8B5C-260329453980}" type="datetimeFigureOut">
              <a:rPr lang="en-US" smtClean="0"/>
              <a:pPr/>
              <a:t>7/6/2025</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5659" cy="49649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3177" tIns="46589" rIns="93177" bIns="46589" rtlCol="0" anchor="b"/>
          <a:lstStyle>
            <a:lvl1pPr algn="r">
              <a:defRPr sz="1200"/>
            </a:lvl1pPr>
          </a:lstStyle>
          <a:p>
            <a:fld id="{18DFA727-6A2B-4A62-9F1B-D02EBB7FA288}" type="slidenum">
              <a:rPr lang="en-US" smtClean="0"/>
              <a:pPr/>
              <a:t>‹#›</a:t>
            </a:fld>
            <a:endParaRPr lang="en-US"/>
          </a:p>
        </p:txBody>
      </p:sp>
    </p:spTree>
    <p:extLst>
      <p:ext uri="{BB962C8B-B14F-4D97-AF65-F5344CB8AC3E}">
        <p14:creationId xmlns:p14="http://schemas.microsoft.com/office/powerpoint/2010/main" val="103491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67CD-B1CB-37D1-DE59-EC9CADDCF16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A7D335FB-0E0C-6C49-C42E-61BD935822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032FA5-67EF-D3B3-6B06-E552C19D4275}"/>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C2864FFD-3A93-B928-E1F6-5E9AAD7E3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FE1A5-E81C-0C74-49D9-0927FDC8DAFE}"/>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246826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B287-0D2A-5033-5D9C-AB6040BE091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419485C-8F0A-D786-6F20-46926844D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C85928-89D0-B698-D66E-C81E0634B63B}"/>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E21340B0-FE87-A5E1-CF73-2A7BBE744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665D1-B41F-E765-E3C0-6573D042A13A}"/>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34753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F7B5F-0ED2-AA6D-DC4F-2FF6ED74F19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AC74E5-EC13-1C98-4C3D-76375700BA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36C209-3C7B-62C6-FEC0-98A9C2FA6094}"/>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AE37FCB9-7672-EBA9-5EC8-3B4D5F0C7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E0295-F69C-56CF-E36B-42E242577190}"/>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3590382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06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6612DA-9448-6158-43B5-5E1D2758ED78}"/>
              </a:ext>
            </a:extLst>
          </p:cNvPr>
          <p:cNvSpPr/>
          <p:nvPr userDrawn="1"/>
        </p:nvSpPr>
        <p:spPr>
          <a:xfrm>
            <a:off x="0" y="0"/>
            <a:ext cx="9144000" cy="1348508"/>
          </a:xfrm>
          <a:prstGeom prst="rect">
            <a:avLst/>
          </a:prstGeom>
          <a:solidFill>
            <a:schemeClr val="bg1">
              <a:alpha val="6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p>
        </p:txBody>
      </p:sp>
      <p:pic>
        <p:nvPicPr>
          <p:cNvPr id="10" name="Picture 9" descr="A green and black logo&#10;&#10;Description automatically generated">
            <a:extLst>
              <a:ext uri="{FF2B5EF4-FFF2-40B4-BE49-F238E27FC236}">
                <a16:creationId xmlns:a16="http://schemas.microsoft.com/office/drawing/2014/main" id="{03912612-BA40-555D-6305-C238773FF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245" y="184055"/>
            <a:ext cx="707525" cy="980399"/>
          </a:xfrm>
          <a:prstGeom prst="rect">
            <a:avLst/>
          </a:prstGeom>
        </p:spPr>
      </p:pic>
      <p:sp>
        <p:nvSpPr>
          <p:cNvPr id="12" name="TextBox 11">
            <a:extLst>
              <a:ext uri="{FF2B5EF4-FFF2-40B4-BE49-F238E27FC236}">
                <a16:creationId xmlns:a16="http://schemas.microsoft.com/office/drawing/2014/main" id="{6E8EBA47-07F1-F6D1-59B4-8BD556932D25}"/>
              </a:ext>
            </a:extLst>
          </p:cNvPr>
          <p:cNvSpPr txBox="1"/>
          <p:nvPr userDrawn="1"/>
        </p:nvSpPr>
        <p:spPr>
          <a:xfrm>
            <a:off x="1" y="6266996"/>
            <a:ext cx="9143999" cy="2539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050" b="1" i="1" dirty="0"/>
              <a:t>Recent issues in HSE and Energy Saving</a:t>
            </a:r>
          </a:p>
        </p:txBody>
      </p:sp>
      <p:sp>
        <p:nvSpPr>
          <p:cNvPr id="13" name="Slide Number Placeholder 3">
            <a:extLst>
              <a:ext uri="{FF2B5EF4-FFF2-40B4-BE49-F238E27FC236}">
                <a16:creationId xmlns:a16="http://schemas.microsoft.com/office/drawing/2014/main" id="{2E7DBD74-580F-8328-DE5E-B8020871AB8B}"/>
              </a:ext>
            </a:extLst>
          </p:cNvPr>
          <p:cNvSpPr>
            <a:spLocks noGrp="1"/>
          </p:cNvSpPr>
          <p:nvPr>
            <p:ph type="sldNum" sz="quarter" idx="12"/>
          </p:nvPr>
        </p:nvSpPr>
        <p:spPr>
          <a:xfrm>
            <a:off x="6887441" y="6238322"/>
            <a:ext cx="2057400" cy="365125"/>
          </a:xfrm>
        </p:spPr>
        <p:txBody>
          <a:bodyPr/>
          <a:lstStyle>
            <a:lvl1pPr>
              <a:defRPr sz="1200" b="1">
                <a:solidFill>
                  <a:schemeClr val="bg1"/>
                </a:solidFill>
              </a:defRPr>
            </a:lvl1pPr>
          </a:lstStyle>
          <a:p>
            <a:fld id="{1917EF1E-620F-4798-B818-29FE73FC576C}" type="slidenum">
              <a:rPr lang="en-US" smtClean="0"/>
              <a:pPr/>
              <a:t>‹#›</a:t>
            </a:fld>
            <a:endParaRPr lang="en-US"/>
          </a:p>
        </p:txBody>
      </p:sp>
    </p:spTree>
    <p:extLst>
      <p:ext uri="{BB962C8B-B14F-4D97-AF65-F5344CB8AC3E}">
        <p14:creationId xmlns:p14="http://schemas.microsoft.com/office/powerpoint/2010/main" val="110284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D3D9-D447-B085-17A4-73F9136BF7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7D0736-A04F-5AF1-1BC1-5E90D8CF59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035002-39EF-E25F-7EFB-A206612FD53C}"/>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0B84B7CA-78DA-5A2F-FAF9-ACD1D9202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061B-72A1-F859-D330-A652362EB821}"/>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232704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DB47-7691-4031-6D1B-02462C3751C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8C576A-15E2-7107-CDD1-4590F074CB7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9F77C-D42A-4971-0A09-5D4406841992}"/>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959D49B2-31F2-9991-C944-1356541BF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2D7E4-AB76-D61E-0FB0-31141C897B3B}"/>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9322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3DFA-1457-B0DA-E453-F714A9F026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5A775C-DF22-6D3A-7571-9D75A56446A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4927757-B275-CB62-E927-1219A6504E5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F1F927-5DDE-9743-19E6-E6A927EF326A}"/>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6" name="Footer Placeholder 5">
            <a:extLst>
              <a:ext uri="{FF2B5EF4-FFF2-40B4-BE49-F238E27FC236}">
                <a16:creationId xmlns:a16="http://schemas.microsoft.com/office/drawing/2014/main" id="{EFAC4C46-2212-75E2-FF34-1E1D38A93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D22D0-A2A2-1E4F-22EA-95C459C30F51}"/>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5569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D727-5717-6ECF-0BFF-A8255D317D0E}"/>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30F33D-B94D-EF87-62E8-1D00806DA9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339FB-67B7-23D4-5880-25A8E6B172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4CB784-2DBF-48E8-3494-608CD8EA8F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450D8-16AF-5015-3571-488068E8D72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BA7475E-576B-4E2E-BF8E-99B49F512D84}"/>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8" name="Footer Placeholder 7">
            <a:extLst>
              <a:ext uri="{FF2B5EF4-FFF2-40B4-BE49-F238E27FC236}">
                <a16:creationId xmlns:a16="http://schemas.microsoft.com/office/drawing/2014/main" id="{1AA7621F-D02D-6FFA-7D2C-EC1F64E2FE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2C9E1-9686-3D2A-142B-FB8AFE3006A0}"/>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47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F166-71B0-A384-4CA7-59F3815A33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A1A99B-7C60-E312-4AA6-E8589D929481}"/>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4" name="Footer Placeholder 3">
            <a:extLst>
              <a:ext uri="{FF2B5EF4-FFF2-40B4-BE49-F238E27FC236}">
                <a16:creationId xmlns:a16="http://schemas.microsoft.com/office/drawing/2014/main" id="{7DC5C52A-4DDE-2676-9F19-9D15CC410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962BF-6CD3-70DA-0E7B-4AC3AEAE507B}"/>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352441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55647-423D-9E78-279B-2E780E2DF8C7}"/>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3" name="Footer Placeholder 2">
            <a:extLst>
              <a:ext uri="{FF2B5EF4-FFF2-40B4-BE49-F238E27FC236}">
                <a16:creationId xmlns:a16="http://schemas.microsoft.com/office/drawing/2014/main" id="{EADD90E7-BF86-4F48-E27D-168BE7CB7C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8A1688-6A0D-4AB7-262C-EA5EBB4A4565}"/>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104164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5D55-0FB0-BDC1-EFA3-B120F3230B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40A7FE8-7B23-036B-6CE4-1E3BAF0192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ED4AEF1-42E1-1667-3E9E-DAA78AD4ED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1D5EF9-2E96-35EC-2289-F0EB4FEACEF1}"/>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6" name="Footer Placeholder 5">
            <a:extLst>
              <a:ext uri="{FF2B5EF4-FFF2-40B4-BE49-F238E27FC236}">
                <a16:creationId xmlns:a16="http://schemas.microsoft.com/office/drawing/2014/main" id="{F107ABEE-7A1D-0183-3E1C-A370FB84A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46AB5-5ECD-8C92-DA7E-24CE40238A55}"/>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340894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BF23-FEE3-E85C-CA3B-C3FCEC0C6A0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50BAA4C-3EF1-6F4D-2DA4-DD42A1A0F7D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7DCFA182-CD84-FA7A-CE6C-529CF7F3CC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6EF873-6AAC-A7DC-25E2-5D3B2CC4A4E7}"/>
              </a:ext>
            </a:extLst>
          </p:cNvPr>
          <p:cNvSpPr>
            <a:spLocks noGrp="1"/>
          </p:cNvSpPr>
          <p:nvPr>
            <p:ph type="dt" sz="half" idx="10"/>
          </p:nvPr>
        </p:nvSpPr>
        <p:spPr/>
        <p:txBody>
          <a:bodyPr/>
          <a:lstStyle/>
          <a:p>
            <a:fld id="{27EBFBD6-476F-4FDB-A5F4-71280410B9E1}" type="datetimeFigureOut">
              <a:rPr lang="en-US" smtClean="0"/>
              <a:pPr/>
              <a:t>7/6/2025</a:t>
            </a:fld>
            <a:endParaRPr lang="en-US"/>
          </a:p>
        </p:txBody>
      </p:sp>
      <p:sp>
        <p:nvSpPr>
          <p:cNvPr id="6" name="Footer Placeholder 5">
            <a:extLst>
              <a:ext uri="{FF2B5EF4-FFF2-40B4-BE49-F238E27FC236}">
                <a16:creationId xmlns:a16="http://schemas.microsoft.com/office/drawing/2014/main" id="{ABC74DC0-5026-58C7-B6BB-FEB9F36FA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24DAB-B933-9186-C447-2A3128369ACA}"/>
              </a:ext>
            </a:extLst>
          </p:cNvPr>
          <p:cNvSpPr>
            <a:spLocks noGrp="1"/>
          </p:cNvSpPr>
          <p:nvPr>
            <p:ph type="sldNum" sz="quarter" idx="12"/>
          </p:nvPr>
        </p:nvSpPr>
        <p:spPr/>
        <p:txBody>
          <a:bodyPr/>
          <a:lstStyle/>
          <a:p>
            <a:fld id="{9FE8E1DF-C40B-49B5-BCCE-9B78615FF052}" type="slidenum">
              <a:rPr lang="en-US" smtClean="0"/>
              <a:pPr/>
              <a:t>‹#›</a:t>
            </a:fld>
            <a:endParaRPr lang="en-US"/>
          </a:p>
        </p:txBody>
      </p:sp>
    </p:spTree>
    <p:extLst>
      <p:ext uri="{BB962C8B-B14F-4D97-AF65-F5344CB8AC3E}">
        <p14:creationId xmlns:p14="http://schemas.microsoft.com/office/powerpoint/2010/main" val="404124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139B5-9F77-7740-24FD-E8F1982392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768E2DE-BEEC-EB1F-2184-4BB52AF0B58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D2D890-84C7-0CBB-2317-6128DCE69F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7EBFBD6-476F-4FDB-A5F4-71280410B9E1}" type="datetimeFigureOut">
              <a:rPr lang="en-US" smtClean="0"/>
              <a:pPr/>
              <a:t>7/6/2025</a:t>
            </a:fld>
            <a:endParaRPr lang="en-US"/>
          </a:p>
        </p:txBody>
      </p:sp>
      <p:sp>
        <p:nvSpPr>
          <p:cNvPr id="5" name="Footer Placeholder 4">
            <a:extLst>
              <a:ext uri="{FF2B5EF4-FFF2-40B4-BE49-F238E27FC236}">
                <a16:creationId xmlns:a16="http://schemas.microsoft.com/office/drawing/2014/main" id="{8116DAF4-B133-C34F-F358-732F62A729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5442A8A-359F-3D5F-E16E-B004C32A5F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FE8E1DF-C40B-49B5-BCCE-9B78615FF052}" type="slidenum">
              <a:rPr lang="en-US" smtClean="0"/>
              <a:pPr/>
              <a:t>‹#›</a:t>
            </a:fld>
            <a:endParaRPr lang="en-US"/>
          </a:p>
        </p:txBody>
      </p:sp>
    </p:spTree>
    <p:extLst>
      <p:ext uri="{BB962C8B-B14F-4D97-AF65-F5344CB8AC3E}">
        <p14:creationId xmlns:p14="http://schemas.microsoft.com/office/powerpoint/2010/main" val="36465570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jc-logo-thick_blue_img_assist_custom-74x49"/>
          <p:cNvPicPr>
            <a:picLocks noChangeAspect="1" noChangeArrowheads="1"/>
          </p:cNvPicPr>
          <p:nvPr/>
        </p:nvPicPr>
        <p:blipFill>
          <a:blip r:embed="rId2" cstate="print"/>
          <a:srcRect/>
          <a:stretch>
            <a:fillRect/>
          </a:stretch>
        </p:blipFill>
        <p:spPr bwMode="auto">
          <a:xfrm>
            <a:off x="79028" y="66417"/>
            <a:ext cx="754304" cy="584775"/>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0" name="Subtitle 2">
            <a:extLst>
              <a:ext uri="{FF2B5EF4-FFF2-40B4-BE49-F238E27FC236}">
                <a16:creationId xmlns:a16="http://schemas.microsoft.com/office/drawing/2014/main" id="{3782BFBA-9B90-34A3-088B-D22B9FAFC73E}"/>
              </a:ext>
            </a:extLst>
          </p:cNvPr>
          <p:cNvSpPr txBox="1">
            <a:spLocks noGrp="1"/>
          </p:cNvSpPr>
          <p:nvPr>
            <p:ph idx="1"/>
          </p:nvPr>
        </p:nvSpPr>
        <p:spPr bwMode="auto">
          <a:xfrm>
            <a:off x="1797244" y="116632"/>
            <a:ext cx="5616624" cy="976646"/>
          </a:xfrm>
          <a:prstGeom prst="rect">
            <a:avLst/>
          </a:prstGeom>
          <a:solidFill>
            <a:srgbClr val="E9F5DB"/>
          </a:solidFill>
          <a:ln w="22225">
            <a:solidFill>
              <a:srgbClr val="00B050"/>
            </a:solidFill>
            <a:miter lim="800000"/>
            <a:headEnd/>
            <a:tailEnd/>
          </a:ln>
          <a:effectLst>
            <a:outerShdw blurRad="50800" dist="50800" dir="5400000" algn="ctr" rotWithShape="0">
              <a:schemeClr val="accent3">
                <a:lumMod val="50000"/>
              </a:schemeClr>
            </a:outerShdw>
          </a:effectLst>
        </p:spPr>
        <p:txBody>
          <a:bodyPr anchor="ctr">
            <a:noAutofit/>
          </a:bodyPr>
          <a:lstStyle/>
          <a:p>
            <a:pPr algn="ctr">
              <a:buNone/>
              <a:defRPr/>
            </a:pPr>
            <a:r>
              <a:rPr lang="en-US" sz="2000" b="1" dirty="0"/>
              <a:t>IJC -PHOSPHORIC ACID PRODUCTION CAPACITY ENHANCEMENT AND ITS IMPACT ON JORDAN’S ECONOMY</a:t>
            </a:r>
            <a:endParaRPr lang="en-US" sz="2000" b="1" dirty="0">
              <a:solidFill>
                <a:schemeClr val="tx1">
                  <a:lumMod val="95000"/>
                  <a:lumOff val="5000"/>
                </a:schemeClr>
              </a:solidFill>
              <a:latin typeface="Calibri" pitchFamily="34" charset="0"/>
              <a:cs typeface="+mn-cs"/>
            </a:endParaRPr>
          </a:p>
        </p:txBody>
      </p:sp>
      <p:pic>
        <p:nvPicPr>
          <p:cNvPr id="5" name="Picture 2" descr="C:\Users\engpeg\Desktop\IJC P-II\DSC_9479-scaled.jpg">
            <a:extLst>
              <a:ext uri="{FF2B5EF4-FFF2-40B4-BE49-F238E27FC236}">
                <a16:creationId xmlns:a16="http://schemas.microsoft.com/office/drawing/2014/main" id="{13669D1A-7C97-4901-ACC6-DFF1135947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835" y="1258977"/>
            <a:ext cx="6863680" cy="46511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551865-E23C-4623-8D0F-96C102213727}"/>
              </a:ext>
            </a:extLst>
          </p:cNvPr>
          <p:cNvSpPr txBox="1"/>
          <p:nvPr/>
        </p:nvSpPr>
        <p:spPr>
          <a:xfrm>
            <a:off x="79028" y="6021288"/>
            <a:ext cx="4781004" cy="584775"/>
          </a:xfrm>
          <a:prstGeom prst="rect">
            <a:avLst/>
          </a:prstGeom>
          <a:noFill/>
        </p:spPr>
        <p:txBody>
          <a:bodyPr wrap="square">
            <a:spAutoFit/>
          </a:bodyPr>
          <a:lstStyle/>
          <a:p>
            <a:r>
              <a:rPr lang="en-US" sz="3200" b="1" dirty="0">
                <a:solidFill>
                  <a:srgbClr val="A50021"/>
                </a:solidFill>
                <a:effectLst>
                  <a:outerShdw blurRad="38100" dist="38100" dir="2700000" algn="tl">
                    <a:srgbClr val="000000">
                      <a:alpha val="43137"/>
                    </a:srgbClr>
                  </a:outerShdw>
                </a:effectLst>
                <a:latin typeface="Calibri" pitchFamily="34" charset="0"/>
                <a:cs typeface="+mn-cs"/>
              </a:rPr>
              <a:t> </a:t>
            </a:r>
            <a:r>
              <a:rPr lang="en-US" sz="2000" b="1" dirty="0">
                <a:solidFill>
                  <a:srgbClr val="A50021"/>
                </a:solidFill>
                <a:effectLst>
                  <a:outerShdw blurRad="38100" dist="38100" dir="2700000" algn="tl">
                    <a:srgbClr val="000000">
                      <a:alpha val="43137"/>
                    </a:srgbClr>
                  </a:outerShdw>
                </a:effectLst>
                <a:latin typeface="Calibri" pitchFamily="34" charset="0"/>
              </a:rPr>
              <a:t>Eng </a:t>
            </a:r>
            <a:r>
              <a:rPr lang="en-US" sz="2000" b="1" dirty="0" err="1">
                <a:solidFill>
                  <a:srgbClr val="A50021"/>
                </a:solidFill>
                <a:effectLst>
                  <a:outerShdw blurRad="38100" dist="38100" dir="2700000" algn="tl">
                    <a:srgbClr val="000000">
                      <a:alpha val="43137"/>
                    </a:srgbClr>
                  </a:outerShdw>
                </a:effectLst>
                <a:latin typeface="Calibri" pitchFamily="34" charset="0"/>
              </a:rPr>
              <a:t>A.Vettrivelmurugan</a:t>
            </a:r>
            <a:r>
              <a:rPr lang="en-US" sz="2000" b="1" dirty="0">
                <a:solidFill>
                  <a:srgbClr val="A50021"/>
                </a:solidFill>
                <a:effectLst>
                  <a:outerShdw blurRad="38100" dist="38100" dir="2700000" algn="tl">
                    <a:srgbClr val="000000">
                      <a:alpha val="43137"/>
                    </a:srgbClr>
                  </a:outerShdw>
                </a:effectLst>
                <a:latin typeface="Calibri" pitchFamily="34" charset="0"/>
              </a:rPr>
              <a:t>, Plant Head, IJC </a:t>
            </a:r>
            <a:endParaRPr lang="en-US" sz="2000" dirty="0">
              <a:solidFill>
                <a:srgbClr val="A5002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5AFD33C8-66B0-4EBE-A14A-F67A241321D7}"/>
              </a:ext>
            </a:extLst>
          </p:cNvPr>
          <p:cNvSpPr txBox="1"/>
          <p:nvPr/>
        </p:nvSpPr>
        <p:spPr>
          <a:xfrm>
            <a:off x="7083729" y="6113620"/>
            <a:ext cx="1639083" cy="400110"/>
          </a:xfrm>
          <a:prstGeom prst="rect">
            <a:avLst/>
          </a:prstGeom>
          <a:noFill/>
        </p:spPr>
        <p:txBody>
          <a:bodyPr wrap="square">
            <a:spAutoFit/>
          </a:bodyPr>
          <a:lstStyle/>
          <a:p>
            <a:r>
              <a:rPr lang="en-US" sz="2000" b="1" dirty="0">
                <a:solidFill>
                  <a:srgbClr val="A50021"/>
                </a:solidFill>
                <a:effectLst>
                  <a:outerShdw blurRad="38100" dist="38100" dir="2700000" algn="tl">
                    <a:srgbClr val="000000">
                      <a:alpha val="43137"/>
                    </a:srgbClr>
                  </a:outerShdw>
                </a:effectLst>
                <a:latin typeface="Calibri" pitchFamily="34" charset="0"/>
                <a:cs typeface="+mn-cs"/>
              </a:rPr>
              <a:t> 7</a:t>
            </a:r>
            <a:r>
              <a:rPr lang="en-US" sz="2000" b="1" baseline="30000" dirty="0">
                <a:solidFill>
                  <a:srgbClr val="A50021"/>
                </a:solidFill>
                <a:effectLst>
                  <a:outerShdw blurRad="38100" dist="38100" dir="2700000" algn="tl">
                    <a:srgbClr val="000000">
                      <a:alpha val="43137"/>
                    </a:srgbClr>
                  </a:outerShdw>
                </a:effectLst>
                <a:latin typeface="Calibri" pitchFamily="34" charset="0"/>
              </a:rPr>
              <a:t>th</a:t>
            </a:r>
            <a:r>
              <a:rPr lang="en-US" sz="2000" b="1" dirty="0">
                <a:solidFill>
                  <a:srgbClr val="A50021"/>
                </a:solidFill>
                <a:effectLst>
                  <a:outerShdw blurRad="38100" dist="38100" dir="2700000" algn="tl">
                    <a:srgbClr val="000000">
                      <a:alpha val="43137"/>
                    </a:srgbClr>
                  </a:outerShdw>
                </a:effectLst>
                <a:latin typeface="Calibri" pitchFamily="34" charset="0"/>
              </a:rPr>
              <a:t> July 2025</a:t>
            </a:r>
            <a:endParaRPr lang="en-US" sz="2000" dirty="0">
              <a:solidFill>
                <a:srgbClr val="A5002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F10FA3A0-1A90-4237-9ACA-41BFB5F54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6418"/>
            <a:ext cx="819134" cy="819134"/>
          </a:xfrm>
          <a:prstGeom prst="rect">
            <a:avLst/>
          </a:prstGeom>
        </p:spPr>
      </p:pic>
    </p:spTree>
    <p:extLst>
      <p:ext uri="{BB962C8B-B14F-4D97-AF65-F5344CB8AC3E}">
        <p14:creationId xmlns:p14="http://schemas.microsoft.com/office/powerpoint/2010/main" val="206712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02E04D-BB10-E074-D1E8-6DCA485AAF11}"/>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60713F3B-477B-798A-B442-E4704C0DACDC}"/>
              </a:ext>
            </a:extLst>
          </p:cNvPr>
          <p:cNvSpPr txBox="1">
            <a:spLocks/>
          </p:cNvSpPr>
          <p:nvPr/>
        </p:nvSpPr>
        <p:spPr bwMode="auto">
          <a:xfrm>
            <a:off x="1655676" y="103039"/>
            <a:ext cx="5832648" cy="793998"/>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fr-FR" sz="2400" b="1" dirty="0">
                <a:solidFill>
                  <a:schemeClr val="tx1"/>
                </a:solidFill>
              </a:rPr>
              <a:t>GDP CONTRIBUTION : CURRENT VS. POST-EXPANSION</a:t>
            </a:r>
            <a:endParaRPr lang="en-US" sz="2400" b="1" dirty="0">
              <a:solidFill>
                <a:schemeClr val="tx1"/>
              </a:solidFill>
              <a:latin typeface="Cambria" pitchFamily="18" charset="0"/>
            </a:endParaRPr>
          </a:p>
        </p:txBody>
      </p:sp>
      <p:sp>
        <p:nvSpPr>
          <p:cNvPr id="2" name="Rectangle 1">
            <a:extLst>
              <a:ext uri="{FF2B5EF4-FFF2-40B4-BE49-F238E27FC236}">
                <a16:creationId xmlns:a16="http://schemas.microsoft.com/office/drawing/2014/main" id="{A0BD4B23-88C2-4B0C-8BC6-0C93CB39D273}"/>
              </a:ext>
            </a:extLst>
          </p:cNvPr>
          <p:cNvSpPr/>
          <p:nvPr/>
        </p:nvSpPr>
        <p:spPr>
          <a:xfrm>
            <a:off x="683568" y="1160748"/>
            <a:ext cx="8208912" cy="4536504"/>
          </a:xfrm>
          <a:prstGeom prst="rect">
            <a:avLst/>
          </a:prstGeom>
        </p:spPr>
        <p:txBody>
          <a:bodyPr/>
          <a:lstStyle/>
          <a:p>
            <a:pPr marL="342900" lvl="0" indent="-342900" algn="just">
              <a:buFont typeface="Wingdings" panose="05000000000000000000" pitchFamily="2" charset="2"/>
              <a:buChar char="Ø"/>
            </a:pPr>
            <a:r>
              <a:rPr lang="en-US" sz="2400" dirty="0"/>
              <a:t>JPMC alone contributed JD 1.23B (~$1.73B) in 2023 which is around 4% of Jordan GDP.</a:t>
            </a:r>
            <a:endParaRPr lang="en-IN" sz="2400" dirty="0">
              <a:highlight>
                <a:srgbClr val="FFFF00"/>
              </a:highlight>
            </a:endParaRPr>
          </a:p>
          <a:p>
            <a:pPr marL="342900" lvl="0" indent="-342900" algn="just">
              <a:buFont typeface="Wingdings" panose="05000000000000000000" pitchFamily="2" charset="2"/>
              <a:buChar char="Ø"/>
            </a:pPr>
            <a:r>
              <a:rPr lang="en-US" sz="2400" dirty="0"/>
              <a:t>IJC contributes indirectly through phosphoric acid exports and joint ventures.</a:t>
            </a:r>
          </a:p>
          <a:p>
            <a:pPr marL="342900" lvl="0" indent="-342900" algn="just">
              <a:buFont typeface="Wingdings" panose="05000000000000000000" pitchFamily="2" charset="2"/>
              <a:buChar char="Ø"/>
            </a:pPr>
            <a:r>
              <a:rPr lang="en-US" sz="2400" dirty="0"/>
              <a:t>IJC achieved $290M in 2023, $307M in </a:t>
            </a:r>
            <a:r>
              <a:rPr lang="en-US" sz="2400"/>
              <a:t>2024 and expansion </a:t>
            </a:r>
            <a:r>
              <a:rPr lang="en-US" sz="2400" dirty="0"/>
              <a:t>to add ~$150–200M/year in direct acid export revenue.</a:t>
            </a:r>
            <a:endParaRPr lang="en-IN" sz="2400" dirty="0"/>
          </a:p>
          <a:p>
            <a:pPr marL="342900" lvl="0" indent="-342900" algn="just">
              <a:buFont typeface="Wingdings" panose="05000000000000000000" pitchFamily="2" charset="2"/>
              <a:buChar char="Ø"/>
            </a:pPr>
            <a:r>
              <a:rPr lang="en-US" sz="2400" dirty="0"/>
              <a:t>Estimated GDP contribution from IJC alone: ~0.3–0.4% (~$135–180M/year).</a:t>
            </a:r>
            <a:endParaRPr lang="en-IN" sz="2400" dirty="0"/>
          </a:p>
          <a:p>
            <a:pPr marL="342900" lvl="0" indent="-342900" algn="just">
              <a:buFont typeface="Wingdings" panose="05000000000000000000" pitchFamily="2" charset="2"/>
              <a:buChar char="Ø"/>
            </a:pPr>
            <a:r>
              <a:rPr lang="en-US" sz="2400" dirty="0"/>
              <a:t>Indirect multiplier effects could push total impact close to 1% of GDP.</a:t>
            </a:r>
            <a:endParaRPr lang="en-IN" sz="2400" dirty="0"/>
          </a:p>
          <a:p>
            <a:pPr marL="342900" lvl="0" indent="-342900" algn="just">
              <a:buFont typeface="Wingdings" panose="05000000000000000000" pitchFamily="2" charset="2"/>
              <a:buChar char="Ø"/>
            </a:pPr>
            <a:r>
              <a:rPr lang="en-US" sz="2400" dirty="0"/>
              <a:t>Enhanced tax, royalty, and dividend flows to public treasury.</a:t>
            </a:r>
            <a:endParaRPr lang="en-IN" sz="2400" dirty="0"/>
          </a:p>
        </p:txBody>
      </p:sp>
      <p:pic>
        <p:nvPicPr>
          <p:cNvPr id="10" name="Picture 9">
            <a:extLst>
              <a:ext uri="{FF2B5EF4-FFF2-40B4-BE49-F238E27FC236}">
                <a16:creationId xmlns:a16="http://schemas.microsoft.com/office/drawing/2014/main" id="{2BB87534-4E12-4FF3-AD3E-A95C4BEE6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11" name="Picture 4" descr="ijc-logo-thick_blue_img_assist_custom-74x49">
            <a:extLst>
              <a:ext uri="{FF2B5EF4-FFF2-40B4-BE49-F238E27FC236}">
                <a16:creationId xmlns:a16="http://schemas.microsoft.com/office/drawing/2014/main" id="{38CFEF0C-C519-4B3F-8E5A-EFBDA0DAA3ED}"/>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AA1FC4-406F-059F-7C52-7E5F9766175C}"/>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3F8838E8-E779-77B1-3CF3-C239D4987412}"/>
              </a:ext>
            </a:extLst>
          </p:cNvPr>
          <p:cNvSpPr txBox="1">
            <a:spLocks/>
          </p:cNvSpPr>
          <p:nvPr/>
        </p:nvSpPr>
        <p:spPr bwMode="auto">
          <a:xfrm>
            <a:off x="1403648" y="83362"/>
            <a:ext cx="6732748" cy="502418"/>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latin typeface="Aptos(Body)"/>
                <a:ea typeface="Cambria" panose="02040503050406030204" pitchFamily="18" charset="0"/>
              </a:rPr>
              <a:t>EMPLOYMENT &amp; SOCIO ECONOMIC BENEFITS</a:t>
            </a:r>
            <a:endParaRPr lang="en-US" sz="2400" b="1" dirty="0">
              <a:solidFill>
                <a:schemeClr val="tx1"/>
              </a:solidFill>
              <a:latin typeface="Aptos(Body)"/>
              <a:ea typeface="Cambria" panose="02040503050406030204" pitchFamily="18" charset="0"/>
            </a:endParaRPr>
          </a:p>
        </p:txBody>
      </p:sp>
      <p:sp>
        <p:nvSpPr>
          <p:cNvPr id="3" name="Rectangle 2">
            <a:extLst>
              <a:ext uri="{FF2B5EF4-FFF2-40B4-BE49-F238E27FC236}">
                <a16:creationId xmlns:a16="http://schemas.microsoft.com/office/drawing/2014/main" id="{F2531825-40F2-4EF3-B47C-3CD0C3987E27}"/>
              </a:ext>
            </a:extLst>
          </p:cNvPr>
          <p:cNvSpPr/>
          <p:nvPr/>
        </p:nvSpPr>
        <p:spPr>
          <a:xfrm>
            <a:off x="755576" y="905149"/>
            <a:ext cx="7848872" cy="5233218"/>
          </a:xfrm>
          <a:prstGeom prst="rect">
            <a:avLst/>
          </a:prstGeom>
        </p:spPr>
        <p:txBody>
          <a:bodyPr/>
          <a:lstStyle/>
          <a:p>
            <a:pPr marL="342900" indent="-342900" algn="just">
              <a:buFont typeface="Wingdings" panose="05000000000000000000" pitchFamily="2" charset="2"/>
              <a:buChar char="Ø"/>
            </a:pPr>
            <a:r>
              <a:rPr lang="en-US" sz="2400" b="1" dirty="0"/>
              <a:t>Employment Generation:</a:t>
            </a:r>
          </a:p>
          <a:p>
            <a:pPr marL="342900" indent="-342900" algn="just">
              <a:buFont typeface="Arial" panose="020B0604020202020204" pitchFamily="34" charset="0"/>
              <a:buChar char="•"/>
            </a:pPr>
            <a:r>
              <a:rPr lang="en-US" sz="2400" dirty="0"/>
              <a:t>Creation of over 200 direct jobs</a:t>
            </a:r>
          </a:p>
          <a:p>
            <a:pPr marL="342900" indent="-342900" algn="just">
              <a:buFont typeface="Arial" panose="020B0604020202020204" pitchFamily="34" charset="0"/>
              <a:buChar char="•"/>
            </a:pPr>
            <a:r>
              <a:rPr lang="en-US" sz="2400" dirty="0"/>
              <a:t>More than 500 indirect employment opportunities through contractors and logistics support</a:t>
            </a:r>
          </a:p>
          <a:p>
            <a:pPr algn="just"/>
            <a:endParaRPr lang="en-US" sz="2400" dirty="0"/>
          </a:p>
          <a:p>
            <a:pPr marL="342900" indent="-342900" algn="just">
              <a:buFont typeface="Wingdings" panose="05000000000000000000" pitchFamily="2" charset="2"/>
              <a:buChar char="Ø"/>
            </a:pPr>
            <a:r>
              <a:rPr lang="en-US" sz="2400" b="1" dirty="0"/>
              <a:t>Regional Skill Development:</a:t>
            </a:r>
          </a:p>
          <a:p>
            <a:pPr marL="342900" indent="-342900" algn="just">
              <a:buFont typeface="Arial" panose="020B0604020202020204" pitchFamily="34" charset="0"/>
              <a:buChar char="•"/>
            </a:pPr>
            <a:r>
              <a:rPr lang="en-US" sz="2400" dirty="0"/>
              <a:t>Focused skill enhancement programs in the Ma’an region</a:t>
            </a:r>
          </a:p>
          <a:p>
            <a:pPr marL="342900" indent="-342900" algn="just">
              <a:buFont typeface="Arial" panose="020B0604020202020204" pitchFamily="34" charset="0"/>
              <a:buChar char="•"/>
            </a:pPr>
            <a:r>
              <a:rPr lang="en-US" sz="2400" dirty="0"/>
              <a:t>Helps reduce urban migration by creating local opportunities</a:t>
            </a:r>
          </a:p>
          <a:p>
            <a:pPr algn="just"/>
            <a:endParaRPr lang="en-US" sz="2400" dirty="0"/>
          </a:p>
          <a:p>
            <a:pPr marL="342900" indent="-342900" algn="just">
              <a:buFont typeface="Wingdings" panose="05000000000000000000" pitchFamily="2" charset="2"/>
              <a:buChar char="Ø"/>
            </a:pPr>
            <a:r>
              <a:rPr lang="en-US" sz="2400" b="1" dirty="0"/>
              <a:t>Youth Training &amp; Technology Transfer:</a:t>
            </a:r>
          </a:p>
          <a:p>
            <a:pPr marL="342900" indent="-342900" algn="just">
              <a:buFont typeface="Arial" panose="020B0604020202020204" pitchFamily="34" charset="0"/>
              <a:buChar char="•"/>
            </a:pPr>
            <a:r>
              <a:rPr lang="en-US" sz="2400" dirty="0"/>
              <a:t>Specialized training programs for youth</a:t>
            </a:r>
          </a:p>
          <a:p>
            <a:pPr marL="342900" indent="-342900" algn="just">
              <a:buFont typeface="Arial" panose="020B0604020202020204" pitchFamily="34" charset="0"/>
              <a:buChar char="•"/>
            </a:pPr>
            <a:r>
              <a:rPr lang="en-US" sz="2400" dirty="0"/>
              <a:t>Exposure to latest chemical process technologies and industrial practices</a:t>
            </a:r>
          </a:p>
        </p:txBody>
      </p:sp>
      <p:pic>
        <p:nvPicPr>
          <p:cNvPr id="7" name="Picture 6">
            <a:extLst>
              <a:ext uri="{FF2B5EF4-FFF2-40B4-BE49-F238E27FC236}">
                <a16:creationId xmlns:a16="http://schemas.microsoft.com/office/drawing/2014/main" id="{71F49035-8497-45D5-99AA-E296A9AD2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56827"/>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9424B655-6C42-456F-AB29-D350CA5BCDE3}"/>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946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7452-46DB-7400-CC9E-72DBD422C4FB}"/>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60F6C22E-004E-3D32-D87E-F17C02F99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25177"/>
            <a:ext cx="810221" cy="810221"/>
          </a:xfrm>
          <a:prstGeom prst="rect">
            <a:avLst/>
          </a:prstGeom>
        </p:spPr>
      </p:pic>
      <p:sp>
        <p:nvSpPr>
          <p:cNvPr id="20" name="Rectangle: Rounded Corners 19">
            <a:extLst>
              <a:ext uri="{FF2B5EF4-FFF2-40B4-BE49-F238E27FC236}">
                <a16:creationId xmlns:a16="http://schemas.microsoft.com/office/drawing/2014/main" id="{FC138C79-3835-12C4-A2AF-8FA518F833A2}"/>
              </a:ext>
            </a:extLst>
          </p:cNvPr>
          <p:cNvSpPr/>
          <p:nvPr/>
        </p:nvSpPr>
        <p:spPr>
          <a:xfrm>
            <a:off x="3157536" y="146741"/>
            <a:ext cx="3358680" cy="567092"/>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2400" b="1" dirty="0"/>
              <a:t>ECONOMIC IMPACT</a:t>
            </a:r>
          </a:p>
        </p:txBody>
      </p:sp>
      <p:sp>
        <p:nvSpPr>
          <p:cNvPr id="7" name="TextBox 6">
            <a:extLst>
              <a:ext uri="{FF2B5EF4-FFF2-40B4-BE49-F238E27FC236}">
                <a16:creationId xmlns:a16="http://schemas.microsoft.com/office/drawing/2014/main" id="{CAE5D58E-6A8F-2C47-0CF4-C01E489512F3}"/>
              </a:ext>
            </a:extLst>
          </p:cNvPr>
          <p:cNvSpPr txBox="1"/>
          <p:nvPr/>
        </p:nvSpPr>
        <p:spPr>
          <a:xfrm>
            <a:off x="941050" y="1037049"/>
            <a:ext cx="7447374" cy="5632311"/>
          </a:xfrm>
          <a:prstGeom prst="rect">
            <a:avLst/>
          </a:prstGeom>
          <a:noFill/>
        </p:spPr>
        <p:txBody>
          <a:bodyPr wrap="square">
            <a:spAutoFit/>
          </a:bodyPr>
          <a:lstStyle/>
          <a:p>
            <a:pPr marL="285750" lvl="0" indent="-285750" algn="just">
              <a:buFont typeface="Wingdings" panose="05000000000000000000" pitchFamily="2" charset="2"/>
              <a:buChar char="Ø"/>
            </a:pPr>
            <a:r>
              <a:rPr lang="en-US" sz="2400" b="1" dirty="0">
                <a:latin typeface="+mj-lt"/>
              </a:rPr>
              <a:t>National Income: </a:t>
            </a:r>
            <a:r>
              <a:rPr lang="en-US" sz="2400" dirty="0">
                <a:latin typeface="+mj-lt"/>
              </a:rPr>
              <a:t>Downstream industry boosted JPMC’s profits (2022 net profit JD 735M – highest ever). More corporate tax &amp; dividends to Jordan.</a:t>
            </a:r>
          </a:p>
          <a:p>
            <a:pPr marL="285750" lvl="0" indent="-285750" algn="just">
              <a:buFont typeface="Wingdings" panose="05000000000000000000" pitchFamily="2" charset="2"/>
              <a:buChar char="Ø"/>
            </a:pPr>
            <a:endParaRPr lang="en-US" sz="2400" b="1" dirty="0">
              <a:latin typeface="+mj-lt"/>
            </a:endParaRPr>
          </a:p>
          <a:p>
            <a:pPr marL="285750" lvl="0" indent="-285750" algn="just">
              <a:buFont typeface="Wingdings" panose="05000000000000000000" pitchFamily="2" charset="2"/>
              <a:buChar char="Ø"/>
            </a:pPr>
            <a:r>
              <a:rPr lang="en-US" sz="2400" b="1" dirty="0">
                <a:latin typeface="+mj-lt"/>
              </a:rPr>
              <a:t>Foreign Exchange</a:t>
            </a:r>
            <a:r>
              <a:rPr lang="en-US" sz="2400" dirty="0">
                <a:latin typeface="+mj-lt"/>
              </a:rPr>
              <a:t>: Phosphate/fertilizer exports bring critical FX (over $2.5B in 2021 for mining sector), supporting currency &amp; trade balance.</a:t>
            </a:r>
          </a:p>
          <a:p>
            <a:pPr marL="285750" lvl="0" indent="-285750" algn="just">
              <a:buFont typeface="Wingdings" panose="05000000000000000000" pitchFamily="2" charset="2"/>
              <a:buChar char="Ø"/>
            </a:pPr>
            <a:endParaRPr lang="en-US" sz="2400" dirty="0">
              <a:latin typeface="+mj-lt"/>
            </a:endParaRPr>
          </a:p>
          <a:p>
            <a:pPr marL="285750" lvl="0" indent="-285750" algn="just">
              <a:buFont typeface="Wingdings" panose="05000000000000000000" pitchFamily="2" charset="2"/>
              <a:buChar char="Ø"/>
            </a:pPr>
            <a:r>
              <a:rPr lang="en-US" sz="2400" b="1" dirty="0">
                <a:latin typeface="+mj-lt"/>
              </a:rPr>
              <a:t>Jobs: </a:t>
            </a:r>
            <a:r>
              <a:rPr lang="en-US" sz="2400" dirty="0">
                <a:latin typeface="+mj-lt"/>
              </a:rPr>
              <a:t>Thousands of direct jobs in mines &amp; plants (JPMC ~4,000 staff). High-skill jobs in chemistry, engineering, operations – mostly Jordanian workforce.</a:t>
            </a:r>
          </a:p>
          <a:p>
            <a:pPr marL="285750" lvl="0" indent="-285750" algn="just">
              <a:buFont typeface="Wingdings" panose="05000000000000000000" pitchFamily="2" charset="2"/>
              <a:buChar char="Ø"/>
            </a:pPr>
            <a:endParaRPr lang="en-US" sz="2400" dirty="0">
              <a:latin typeface="+mj-lt"/>
            </a:endParaRPr>
          </a:p>
          <a:p>
            <a:pPr marL="285750" lvl="0" indent="-285750" algn="just">
              <a:buFont typeface="Wingdings" panose="05000000000000000000" pitchFamily="2" charset="2"/>
              <a:buChar char="Ø"/>
            </a:pPr>
            <a:r>
              <a:rPr lang="en-US" sz="2400" b="1" dirty="0">
                <a:latin typeface="+mj-lt"/>
              </a:rPr>
              <a:t>Development: </a:t>
            </a:r>
            <a:r>
              <a:rPr lang="en-US" sz="2400" dirty="0">
                <a:latin typeface="+mj-lt"/>
              </a:rPr>
              <a:t>Downstream projects spur infrastructure (ports, rail) and ancillary services, contributing to regional development (especially Aqaba &amp; south Jordan).</a:t>
            </a:r>
          </a:p>
        </p:txBody>
      </p:sp>
      <p:pic>
        <p:nvPicPr>
          <p:cNvPr id="6" name="Picture 4" descr="ijc-logo-thick_blue_img_assist_custom-74x49">
            <a:extLst>
              <a:ext uri="{FF2B5EF4-FFF2-40B4-BE49-F238E27FC236}">
                <a16:creationId xmlns:a16="http://schemas.microsoft.com/office/drawing/2014/main" id="{52FB6A29-4AFC-4E9B-8C5E-5AD7AEC41E35}"/>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184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4976BA-7576-EC99-90F9-5B4231670C50}"/>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CE9AD1B7-8C44-85D4-B729-F2AD66F09D79}"/>
              </a:ext>
            </a:extLst>
          </p:cNvPr>
          <p:cNvSpPr txBox="1">
            <a:spLocks/>
          </p:cNvSpPr>
          <p:nvPr/>
        </p:nvSpPr>
        <p:spPr bwMode="auto">
          <a:xfrm>
            <a:off x="1511660" y="280963"/>
            <a:ext cx="6120680"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AQABA PORT &amp; INFRASTRUCTURE GAINS</a:t>
            </a:r>
            <a:endParaRPr lang="en-US" sz="2400" b="1" dirty="0">
              <a:solidFill>
                <a:schemeClr val="tx1"/>
              </a:solidFill>
              <a:latin typeface="Cambria" pitchFamily="18" charset="0"/>
            </a:endParaRPr>
          </a:p>
        </p:txBody>
      </p:sp>
      <p:sp>
        <p:nvSpPr>
          <p:cNvPr id="7" name="Rectangle 6">
            <a:extLst>
              <a:ext uri="{FF2B5EF4-FFF2-40B4-BE49-F238E27FC236}">
                <a16:creationId xmlns:a16="http://schemas.microsoft.com/office/drawing/2014/main" id="{3166AC5C-3FA0-469A-AD5E-E78575108CEE}"/>
              </a:ext>
            </a:extLst>
          </p:cNvPr>
          <p:cNvSpPr/>
          <p:nvPr/>
        </p:nvSpPr>
        <p:spPr>
          <a:xfrm>
            <a:off x="1043608" y="1628800"/>
            <a:ext cx="8229600" cy="4320480"/>
          </a:xfrm>
          <a:prstGeom prst="rect">
            <a:avLst/>
          </a:prstGeom>
        </p:spPr>
        <p:txBody>
          <a:bodyPr/>
          <a:lstStyle/>
          <a:p>
            <a:pPr marL="342900" lvl="0" indent="-342900">
              <a:buFont typeface="Wingdings" panose="05000000000000000000" pitchFamily="2" charset="2"/>
              <a:buChar char="Ø"/>
            </a:pPr>
            <a:r>
              <a:rPr lang="en-US" sz="2400" dirty="0"/>
              <a:t>Higher export volume increases throughput at Aqaba Industrial Port.</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Revenue growth for port JV (JPMC + Arab Potash Co.).</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Boosts trucking, storage, and handling services.</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Challenges: energy and water costs – addressed via renewables and ZLD.</a:t>
            </a:r>
          </a:p>
        </p:txBody>
      </p:sp>
      <p:pic>
        <p:nvPicPr>
          <p:cNvPr id="8" name="Picture 7">
            <a:extLst>
              <a:ext uri="{FF2B5EF4-FFF2-40B4-BE49-F238E27FC236}">
                <a16:creationId xmlns:a16="http://schemas.microsoft.com/office/drawing/2014/main" id="{D38BE2EE-D6B1-4B11-B313-ACBC32465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9" name="Picture 4" descr="ijc-logo-thick_blue_img_assist_custom-74x49">
            <a:extLst>
              <a:ext uri="{FF2B5EF4-FFF2-40B4-BE49-F238E27FC236}">
                <a16:creationId xmlns:a16="http://schemas.microsoft.com/office/drawing/2014/main" id="{75572B16-7697-4D99-935A-FD890C475EBE}"/>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A5C9AF3-F908-F3FF-0102-D5E650DE2998}"/>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059784BF-259B-0B56-5AFD-2467BFFCC11F}"/>
              </a:ext>
            </a:extLst>
          </p:cNvPr>
          <p:cNvSpPr txBox="1">
            <a:spLocks/>
          </p:cNvSpPr>
          <p:nvPr/>
        </p:nvSpPr>
        <p:spPr bwMode="auto">
          <a:xfrm>
            <a:off x="1367644" y="280963"/>
            <a:ext cx="6408712"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GLOBAL BENCHMARKING AND CHALLENGES</a:t>
            </a:r>
            <a:endParaRPr lang="en-US" sz="2400" b="1" dirty="0">
              <a:solidFill>
                <a:schemeClr val="tx1"/>
              </a:solidFill>
              <a:latin typeface="Cambria" pitchFamily="18" charset="0"/>
            </a:endParaRPr>
          </a:p>
        </p:txBody>
      </p:sp>
      <p:sp>
        <p:nvSpPr>
          <p:cNvPr id="3" name="Rectangle 2">
            <a:extLst>
              <a:ext uri="{FF2B5EF4-FFF2-40B4-BE49-F238E27FC236}">
                <a16:creationId xmlns:a16="http://schemas.microsoft.com/office/drawing/2014/main" id="{99EB700A-9658-43D3-A625-9CCE8E9D87A3}"/>
              </a:ext>
            </a:extLst>
          </p:cNvPr>
          <p:cNvSpPr/>
          <p:nvPr/>
        </p:nvSpPr>
        <p:spPr>
          <a:xfrm>
            <a:off x="1132979" y="1556792"/>
            <a:ext cx="7200800" cy="1471629"/>
          </a:xfrm>
          <a:prstGeom prst="rect">
            <a:avLst/>
          </a:prstGeom>
        </p:spPr>
        <p:txBody>
          <a:bodyPr/>
          <a:lstStyle/>
          <a:p>
            <a:pPr marL="342900" lvl="0" indent="-342900">
              <a:buFont typeface="Wingdings" panose="05000000000000000000" pitchFamily="2" charset="2"/>
              <a:buChar char="Ø"/>
            </a:pPr>
            <a:r>
              <a:rPr lang="en-US" sz="2400" dirty="0"/>
              <a:t>Competing with Morocco, China, Russia in acid exports.</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Jordan: Low-cadmium rock, high reliability supplier</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Jordan’s edge: Political neutrality, stable operations.</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Challenges: energy and water costs – addressed via renewables and ZLD.</a:t>
            </a:r>
          </a:p>
        </p:txBody>
      </p:sp>
      <p:pic>
        <p:nvPicPr>
          <p:cNvPr id="7" name="Picture 6">
            <a:extLst>
              <a:ext uri="{FF2B5EF4-FFF2-40B4-BE49-F238E27FC236}">
                <a16:creationId xmlns:a16="http://schemas.microsoft.com/office/drawing/2014/main" id="{0D52D834-DFF3-4551-90B2-57757858A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B6B24DA2-22DA-4BAD-9252-A9242FC41D85}"/>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C1219F7-1F2D-D293-1393-7FC09C0E3769}"/>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9D085C6-974B-5973-00D1-A9CD501BCC27}"/>
              </a:ext>
            </a:extLst>
          </p:cNvPr>
          <p:cNvSpPr txBox="1">
            <a:spLocks/>
          </p:cNvSpPr>
          <p:nvPr/>
        </p:nvSpPr>
        <p:spPr bwMode="auto">
          <a:xfrm>
            <a:off x="1691680" y="258738"/>
            <a:ext cx="5760639"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ALIGNMENT WITH JORDAN’S EMV</a:t>
            </a:r>
            <a:endParaRPr lang="en-US" sz="2400" b="1" dirty="0">
              <a:solidFill>
                <a:schemeClr val="tx1"/>
              </a:solidFill>
              <a:latin typeface="Cambria" pitchFamily="18" charset="0"/>
            </a:endParaRPr>
          </a:p>
        </p:txBody>
      </p:sp>
      <p:sp>
        <p:nvSpPr>
          <p:cNvPr id="2" name="Rectangle 1">
            <a:extLst>
              <a:ext uri="{FF2B5EF4-FFF2-40B4-BE49-F238E27FC236}">
                <a16:creationId xmlns:a16="http://schemas.microsoft.com/office/drawing/2014/main" id="{2CA0CDCE-89B4-49E6-95A3-DB6CB2553D6D}"/>
              </a:ext>
            </a:extLst>
          </p:cNvPr>
          <p:cNvSpPr/>
          <p:nvPr/>
        </p:nvSpPr>
        <p:spPr>
          <a:xfrm>
            <a:off x="899592" y="1272159"/>
            <a:ext cx="7632847" cy="5174703"/>
          </a:xfrm>
          <a:prstGeom prst="rect">
            <a:avLst/>
          </a:prstGeom>
        </p:spPr>
        <p:txBody>
          <a:bodyPr/>
          <a:lstStyle/>
          <a:p>
            <a:pPr algn="just"/>
            <a:r>
              <a:rPr lang="en-US" sz="2400" b="1" dirty="0"/>
              <a:t>National Economic Objectives:</a:t>
            </a:r>
          </a:p>
          <a:p>
            <a:pPr algn="just"/>
            <a:r>
              <a:rPr lang="en-US" sz="2400" dirty="0"/>
              <a:t>Aligns with job creation, foreign direct investment (FDI) attraction, and export expansion goals</a:t>
            </a:r>
          </a:p>
          <a:p>
            <a:pPr marL="342900" lvl="0" indent="-342900" algn="just">
              <a:buFont typeface="Wingdings" panose="05000000000000000000" pitchFamily="2" charset="2"/>
              <a:buChar char="Ø"/>
            </a:pPr>
            <a:endParaRPr lang="en-IN" sz="2400" dirty="0"/>
          </a:p>
          <a:p>
            <a:pPr algn="just"/>
            <a:r>
              <a:rPr lang="en-US" sz="2400" b="1" dirty="0"/>
              <a:t>Industrial Decentralization &amp; Infrastructure Development:</a:t>
            </a:r>
          </a:p>
          <a:p>
            <a:pPr algn="just"/>
            <a:r>
              <a:rPr lang="en-US" sz="2400" dirty="0"/>
              <a:t>Bridges regional infrastructure gaps</a:t>
            </a:r>
          </a:p>
          <a:p>
            <a:pPr algn="just"/>
            <a:r>
              <a:rPr lang="en-US" sz="2400" dirty="0"/>
              <a:t>Encourages industrial decentralization and balanced regional growth</a:t>
            </a:r>
          </a:p>
          <a:p>
            <a:pPr marL="342900" lvl="0" indent="-342900" algn="just">
              <a:buFont typeface="Wingdings" panose="05000000000000000000" pitchFamily="2" charset="2"/>
              <a:buChar char="Ø"/>
            </a:pPr>
            <a:endParaRPr lang="en-IN" sz="2400" dirty="0"/>
          </a:p>
          <a:p>
            <a:pPr algn="just"/>
            <a:r>
              <a:rPr lang="en-US" sz="2400" b="1" dirty="0"/>
              <a:t>Strategic Alignment:</a:t>
            </a:r>
          </a:p>
          <a:p>
            <a:pPr algn="just"/>
            <a:r>
              <a:rPr lang="en-US" sz="2400" dirty="0"/>
              <a:t>Recognized as a model project under the national economic transformation roadmap</a:t>
            </a:r>
          </a:p>
        </p:txBody>
      </p:sp>
      <p:pic>
        <p:nvPicPr>
          <p:cNvPr id="7" name="Picture 6">
            <a:extLst>
              <a:ext uri="{FF2B5EF4-FFF2-40B4-BE49-F238E27FC236}">
                <a16:creationId xmlns:a16="http://schemas.microsoft.com/office/drawing/2014/main" id="{93629A98-C35C-4BFC-AD21-312460574D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9" name="Picture 4" descr="ijc-logo-thick_blue_img_assist_custom-74x49">
            <a:extLst>
              <a:ext uri="{FF2B5EF4-FFF2-40B4-BE49-F238E27FC236}">
                <a16:creationId xmlns:a16="http://schemas.microsoft.com/office/drawing/2014/main" id="{F7BEFAA9-47AF-4D53-85B3-479586203959}"/>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C5218F-BD2B-D852-22C2-2E3E7DD429B4}"/>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2C8212EF-8607-7E4A-B88B-B9CAB1771670}"/>
              </a:ext>
            </a:extLst>
          </p:cNvPr>
          <p:cNvSpPr txBox="1">
            <a:spLocks/>
          </p:cNvSpPr>
          <p:nvPr/>
        </p:nvSpPr>
        <p:spPr bwMode="auto">
          <a:xfrm>
            <a:off x="1691680" y="258738"/>
            <a:ext cx="5760639"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SUMMARY OF STRATEGIC GAINS</a:t>
            </a:r>
            <a:endParaRPr lang="en-US" sz="2400" b="1" dirty="0">
              <a:solidFill>
                <a:schemeClr val="tx1"/>
              </a:solidFill>
              <a:latin typeface="Cambria" pitchFamily="18" charset="0"/>
            </a:endParaRPr>
          </a:p>
        </p:txBody>
      </p:sp>
      <p:sp>
        <p:nvSpPr>
          <p:cNvPr id="3" name="Rectangle 2">
            <a:extLst>
              <a:ext uri="{FF2B5EF4-FFF2-40B4-BE49-F238E27FC236}">
                <a16:creationId xmlns:a16="http://schemas.microsoft.com/office/drawing/2014/main" id="{DB1D5A8F-7F07-4782-9C6A-B31454BB45AE}"/>
              </a:ext>
            </a:extLst>
          </p:cNvPr>
          <p:cNvSpPr/>
          <p:nvPr/>
        </p:nvSpPr>
        <p:spPr>
          <a:xfrm>
            <a:off x="899592" y="1052216"/>
            <a:ext cx="7632848" cy="5267646"/>
          </a:xfrm>
          <a:prstGeom prst="rect">
            <a:avLst/>
          </a:prstGeom>
        </p:spPr>
        <p:txBody>
          <a:bodyPr/>
          <a:lstStyle/>
          <a:p>
            <a:r>
              <a:rPr lang="en-US" sz="2400" b="1" dirty="0"/>
              <a:t>Industrial Output &amp; Export Growth:</a:t>
            </a:r>
          </a:p>
          <a:p>
            <a:r>
              <a:rPr lang="en-US" sz="2400" dirty="0"/>
              <a:t>Significant increase in national acid production</a:t>
            </a:r>
          </a:p>
          <a:p>
            <a:r>
              <a:rPr lang="en-US" sz="2400" dirty="0"/>
              <a:t>Boosts phosphoric acid exports and enhances Jordan's global market share</a:t>
            </a:r>
          </a:p>
          <a:p>
            <a:pPr marL="342900" lvl="0" indent="-342900">
              <a:buFont typeface="Wingdings" panose="05000000000000000000" pitchFamily="2" charset="2"/>
              <a:buChar char="Ø"/>
            </a:pPr>
            <a:endParaRPr lang="en-IN" sz="2400" dirty="0"/>
          </a:p>
          <a:p>
            <a:r>
              <a:rPr lang="en-US" sz="2400" b="1" dirty="0"/>
              <a:t>Energy &amp; Raw Material Self-Sufficiency:</a:t>
            </a:r>
          </a:p>
          <a:p>
            <a:r>
              <a:rPr lang="en-US" sz="2400" dirty="0"/>
              <a:t>Achieves self-reliance in sulfuric acid supply</a:t>
            </a:r>
          </a:p>
          <a:p>
            <a:r>
              <a:rPr lang="en-US" sz="2400" dirty="0"/>
              <a:t>Ensures secure and stable energy inputs for production processes</a:t>
            </a:r>
          </a:p>
          <a:p>
            <a:endParaRPr lang="en-US" sz="2400" dirty="0"/>
          </a:p>
          <a:p>
            <a:r>
              <a:rPr lang="en-US" sz="2400" b="1" dirty="0"/>
              <a:t>Environmental &amp; Economic Impact:</a:t>
            </a:r>
          </a:p>
          <a:p>
            <a:r>
              <a:rPr lang="en-US" sz="2400" dirty="0"/>
              <a:t>Promotes environmental leadership through modern technologies</a:t>
            </a:r>
          </a:p>
          <a:p>
            <a:r>
              <a:rPr lang="en-US" sz="2400" dirty="0"/>
              <a:t>Supports economic decentralization by strengthening regional industry</a:t>
            </a:r>
          </a:p>
        </p:txBody>
      </p:sp>
      <p:pic>
        <p:nvPicPr>
          <p:cNvPr id="7" name="Picture 6">
            <a:extLst>
              <a:ext uri="{FF2B5EF4-FFF2-40B4-BE49-F238E27FC236}">
                <a16:creationId xmlns:a16="http://schemas.microsoft.com/office/drawing/2014/main" id="{3938BD7E-D695-453A-A1E1-95C01ECA7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06154FD2-2F75-416F-B42B-4FC26DCB13DE}"/>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EA0E87-47CE-F393-FCF4-9C6A4BAC6ADC}"/>
              </a:ext>
            </a:extLst>
          </p:cNvPr>
          <p:cNvCxnSpPr/>
          <p:nvPr/>
        </p:nvCxnSpPr>
        <p:spPr>
          <a:xfrm flipV="1">
            <a:off x="0" y="461938"/>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F56CC207-1F5A-6DF0-ABDE-8E35F5B05638}"/>
              </a:ext>
            </a:extLst>
          </p:cNvPr>
          <p:cNvSpPr txBox="1">
            <a:spLocks/>
          </p:cNvSpPr>
          <p:nvPr/>
        </p:nvSpPr>
        <p:spPr bwMode="auto">
          <a:xfrm>
            <a:off x="1691680" y="258738"/>
            <a:ext cx="5760639"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CONCLUSION &amp; WAY FORWARD</a:t>
            </a:r>
            <a:endParaRPr lang="en-US" sz="2400" b="1" dirty="0">
              <a:solidFill>
                <a:schemeClr val="tx1"/>
              </a:solidFill>
              <a:latin typeface="Cambria" pitchFamily="18" charset="0"/>
            </a:endParaRPr>
          </a:p>
        </p:txBody>
      </p:sp>
      <p:sp>
        <p:nvSpPr>
          <p:cNvPr id="3" name="Rectangle 2">
            <a:extLst>
              <a:ext uri="{FF2B5EF4-FFF2-40B4-BE49-F238E27FC236}">
                <a16:creationId xmlns:a16="http://schemas.microsoft.com/office/drawing/2014/main" id="{FEEE2E52-7354-45C2-BAE9-14B5B843BFCE}"/>
              </a:ext>
            </a:extLst>
          </p:cNvPr>
          <p:cNvSpPr/>
          <p:nvPr/>
        </p:nvSpPr>
        <p:spPr>
          <a:xfrm>
            <a:off x="1187624" y="1844824"/>
            <a:ext cx="7488832" cy="3528392"/>
          </a:xfrm>
          <a:prstGeom prst="rect">
            <a:avLst/>
          </a:prstGeom>
        </p:spPr>
        <p:txBody>
          <a:bodyPr/>
          <a:lstStyle/>
          <a:p>
            <a:pPr marL="342900" lvl="0" indent="-342900">
              <a:buFont typeface="Wingdings" panose="05000000000000000000" pitchFamily="2" charset="2"/>
              <a:buChar char="Ø"/>
            </a:pPr>
            <a:r>
              <a:rPr lang="en-US" sz="2400" dirty="0"/>
              <a:t>IJC expansion reinforces Jordan’s phosphate leadership.</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Demonstrates how strategic upgrades can multiply national benefits.</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Blueprint for sustainable industrial growth in Jordan and beyond.</a:t>
            </a:r>
            <a:endParaRPr lang="en-IN" sz="2400" dirty="0"/>
          </a:p>
        </p:txBody>
      </p:sp>
      <p:pic>
        <p:nvPicPr>
          <p:cNvPr id="7" name="Picture 6">
            <a:extLst>
              <a:ext uri="{FF2B5EF4-FFF2-40B4-BE49-F238E27FC236}">
                <a16:creationId xmlns:a16="http://schemas.microsoft.com/office/drawing/2014/main" id="{333ABB3A-4D9F-465B-9644-D6D35C92F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0ED5718D-9420-4177-B48C-531A0D465985}"/>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3284538"/>
            <a:ext cx="9144000" cy="14287"/>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55777" y="2971194"/>
            <a:ext cx="4248472" cy="647700"/>
          </a:xfrm>
          <a:ln>
            <a:noFill/>
          </a:ln>
        </p:spPr>
        <p:style>
          <a:lnRef idx="2">
            <a:schemeClr val="accent3"/>
          </a:lnRef>
          <a:fillRef idx="1">
            <a:schemeClr val="lt1"/>
          </a:fillRef>
          <a:effectRef idx="0">
            <a:schemeClr val="accent3"/>
          </a:effectRef>
          <a:fontRef idx="minor">
            <a:schemeClr val="dk1"/>
          </a:fontRef>
        </p:style>
        <p:txBody>
          <a:bodyPr rtlCol="0">
            <a:normAutofit/>
          </a:bodyPr>
          <a:lstStyle/>
          <a:p>
            <a:pPr algn="ctr" eaLnBrk="1" fontAlgn="auto" hangingPunct="1">
              <a:spcAft>
                <a:spcPts val="0"/>
              </a:spcAft>
              <a:defRPr/>
            </a:pPr>
            <a:r>
              <a:rPr lang="en-US" sz="4000" dirty="0"/>
              <a:t>Thank You!!</a:t>
            </a:r>
            <a:endParaRPr lang="en-IN" sz="4000" dirty="0"/>
          </a:p>
        </p:txBody>
      </p:sp>
      <p:pic>
        <p:nvPicPr>
          <p:cNvPr id="4" name="Picture 3">
            <a:extLst>
              <a:ext uri="{FF2B5EF4-FFF2-40B4-BE49-F238E27FC236}">
                <a16:creationId xmlns:a16="http://schemas.microsoft.com/office/drawing/2014/main" id="{DC5DF755-4327-494F-9E18-75D720FB3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6" name="Picture 4" descr="ijc-logo-thick_blue_img_assist_custom-74x49">
            <a:extLst>
              <a:ext uri="{FF2B5EF4-FFF2-40B4-BE49-F238E27FC236}">
                <a16:creationId xmlns:a16="http://schemas.microsoft.com/office/drawing/2014/main" id="{6E83BB5C-531C-44F0-A52D-F714F7EABB7B}"/>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9ECD41-2A6A-09DD-AC32-875DB1A16204}"/>
              </a:ext>
            </a:extLst>
          </p:cNvPr>
          <p:cNvSpPr>
            <a:spLocks noGrp="1"/>
          </p:cNvSpPr>
          <p:nvPr>
            <p:ph type="sldNum" sz="quarter" idx="12"/>
          </p:nvPr>
        </p:nvSpPr>
        <p:spPr/>
        <p:txBody>
          <a:bodyPr/>
          <a:lstStyle/>
          <a:p>
            <a:fld id="{1917EF1E-620F-4798-B818-29FE73FC576C}" type="slidenum">
              <a:rPr lang="en-US" smtClean="0"/>
              <a:pPr/>
              <a:t>2</a:t>
            </a:fld>
            <a:endParaRPr lang="en-US"/>
          </a:p>
        </p:txBody>
      </p:sp>
      <p:sp>
        <p:nvSpPr>
          <p:cNvPr id="4" name="Rounded Rectangle 2">
            <a:extLst>
              <a:ext uri="{FF2B5EF4-FFF2-40B4-BE49-F238E27FC236}">
                <a16:creationId xmlns:a16="http://schemas.microsoft.com/office/drawing/2014/main" id="{0C71C687-0D0C-4707-844D-EE25ECBEF993}"/>
              </a:ext>
            </a:extLst>
          </p:cNvPr>
          <p:cNvSpPr/>
          <p:nvPr/>
        </p:nvSpPr>
        <p:spPr>
          <a:xfrm>
            <a:off x="1981394" y="189781"/>
            <a:ext cx="554355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INDO JORDAN CHEMICALS COMPANY LTD</a:t>
            </a:r>
          </a:p>
        </p:txBody>
      </p:sp>
      <p:sp>
        <p:nvSpPr>
          <p:cNvPr id="5" name="Rectangle 4">
            <a:extLst>
              <a:ext uri="{FF2B5EF4-FFF2-40B4-BE49-F238E27FC236}">
                <a16:creationId xmlns:a16="http://schemas.microsoft.com/office/drawing/2014/main" id="{5444ECF7-514C-4349-8952-0E5300B17B43}"/>
              </a:ext>
            </a:extLst>
          </p:cNvPr>
          <p:cNvSpPr/>
          <p:nvPr/>
        </p:nvSpPr>
        <p:spPr>
          <a:xfrm>
            <a:off x="751876" y="939683"/>
            <a:ext cx="7903491" cy="5456878"/>
          </a:xfrm>
          <a:prstGeom prst="rect">
            <a:avLst/>
          </a:prstGeom>
        </p:spPr>
        <p:txBody>
          <a:bodyPr wrap="square">
            <a:spAutoFit/>
          </a:bodyPr>
          <a:lstStyle/>
          <a:p>
            <a:pPr marL="285750" indent="-285750" algn="just">
              <a:lnSpc>
                <a:spcPct val="170000"/>
              </a:lnSpc>
              <a:spcBef>
                <a:spcPct val="50000"/>
              </a:spcBef>
              <a:buFont typeface="Wingdings" panose="05000000000000000000" pitchFamily="2" charset="2"/>
              <a:buChar char="Ø"/>
              <a:tabLst>
                <a:tab pos="467916" algn="l"/>
              </a:tabLst>
              <a:defRPr/>
            </a:pPr>
            <a:r>
              <a:rPr lang="en-US" dirty="0"/>
              <a:t>Indo-Jordan Chemicals Company Limited (IJC), (wholly subsidiary of Jordan Phosphate Mines Company PLC, Jordan (JPMC),  is pioneer in production of Merchant Grade Phosphoric Acid and intermediary product Sulphuric Acid at the state of art high-tech production facility at Eshidya, Hashemite Kingdom of Jordan.</a:t>
            </a:r>
          </a:p>
          <a:p>
            <a:pPr marL="285750" indent="-285750" algn="just">
              <a:lnSpc>
                <a:spcPct val="170000"/>
              </a:lnSpc>
              <a:buFont typeface="Wingdings" panose="05000000000000000000" pitchFamily="2" charset="2"/>
              <a:buChar char="Ø"/>
            </a:pPr>
            <a:r>
              <a:rPr lang="en-US" dirty="0"/>
              <a:t>The complex includes a 2,000 MTPD sulfuric acid plant using the Double Conversion and Double Absorption process by Monsanto.</a:t>
            </a:r>
          </a:p>
          <a:p>
            <a:pPr marL="285750" indent="-285750" algn="just">
              <a:lnSpc>
                <a:spcPct val="170000"/>
              </a:lnSpc>
              <a:buFont typeface="Wingdings" panose="05000000000000000000" pitchFamily="2" charset="2"/>
              <a:buChar char="Ø"/>
            </a:pPr>
            <a:r>
              <a:rPr lang="en-US" dirty="0"/>
              <a:t>Additionally, there's a 1000 MTPD P2O5 phosphoric acid plant based on the single-stage Hemi hydrate process developed by Yara.</a:t>
            </a:r>
          </a:p>
          <a:p>
            <a:pPr marL="285750" indent="-285750" algn="just">
              <a:lnSpc>
                <a:spcPct val="170000"/>
              </a:lnSpc>
              <a:buFont typeface="Wingdings" panose="05000000000000000000" pitchFamily="2" charset="2"/>
              <a:buChar char="Ø"/>
            </a:pPr>
            <a:r>
              <a:rPr lang="en-US" dirty="0"/>
              <a:t>This presentation will outline their collective efforts and highlight the significant benefits achieved through energy conservation</a:t>
            </a:r>
          </a:p>
          <a:p>
            <a:pPr marL="167878" algn="just">
              <a:spcBef>
                <a:spcPct val="50000"/>
              </a:spcBef>
              <a:tabLst>
                <a:tab pos="467916" algn="l"/>
              </a:tabLst>
              <a:defRPr/>
            </a:pPr>
            <a:endParaRPr lang="en-US" sz="800" dirty="0"/>
          </a:p>
        </p:txBody>
      </p:sp>
      <p:pic>
        <p:nvPicPr>
          <p:cNvPr id="6" name="Picture 5" descr="A green and white logo&#10;&#10;Description automatically generated">
            <a:extLst>
              <a:ext uri="{FF2B5EF4-FFF2-40B4-BE49-F238E27FC236}">
                <a16:creationId xmlns:a16="http://schemas.microsoft.com/office/drawing/2014/main" id="{2E3DEDF2-EB17-43E1-B85F-AFE9B8F4C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3635" y="81447"/>
            <a:ext cx="675861" cy="675861"/>
          </a:xfrm>
          <a:prstGeom prst="rect">
            <a:avLst/>
          </a:prstGeom>
        </p:spPr>
      </p:pic>
      <p:sp>
        <p:nvSpPr>
          <p:cNvPr id="2" name="TextBox 1">
            <a:extLst>
              <a:ext uri="{FF2B5EF4-FFF2-40B4-BE49-F238E27FC236}">
                <a16:creationId xmlns:a16="http://schemas.microsoft.com/office/drawing/2014/main" id="{9CB4A54D-542A-4008-81BE-FD08C88F4000}"/>
              </a:ext>
            </a:extLst>
          </p:cNvPr>
          <p:cNvSpPr txBox="1"/>
          <p:nvPr/>
        </p:nvSpPr>
        <p:spPr>
          <a:xfrm>
            <a:off x="211535" y="248542"/>
            <a:ext cx="832073" cy="948210"/>
          </a:xfrm>
          <a:prstGeom prst="rect">
            <a:avLst/>
          </a:prstGeom>
          <a:solidFill>
            <a:srgbClr val="FFFFFF"/>
          </a:solidFill>
        </p:spPr>
        <p:txBody>
          <a:bodyPr wrap="square" rtlCol="0">
            <a:spAutoFit/>
          </a:bodyPr>
          <a:lstStyle/>
          <a:p>
            <a:endParaRPr lang="en-US" dirty="0"/>
          </a:p>
        </p:txBody>
      </p:sp>
      <p:pic>
        <p:nvPicPr>
          <p:cNvPr id="7" name="Picture 4" descr="ijc-logo-thick_blue_img_assist_custom-74x49">
            <a:extLst>
              <a:ext uri="{FF2B5EF4-FFF2-40B4-BE49-F238E27FC236}">
                <a16:creationId xmlns:a16="http://schemas.microsoft.com/office/drawing/2014/main" id="{4C491F14-BFA0-48C5-BB3D-4924B7FDCBA8}"/>
              </a:ext>
            </a:extLst>
          </p:cNvPr>
          <p:cNvPicPr>
            <a:picLocks noChangeAspect="1" noChangeArrowheads="1"/>
          </p:cNvPicPr>
          <p:nvPr/>
        </p:nvPicPr>
        <p:blipFill>
          <a:blip r:embed="rId3" cstate="print"/>
          <a:srcRect/>
          <a:stretch>
            <a:fillRect/>
          </a:stretch>
        </p:blipFill>
        <p:spPr bwMode="auto">
          <a:xfrm>
            <a:off x="151723" y="81447"/>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C3CB3ADF-31F8-4FFE-A103-4CFD7CB381E4}"/>
              </a:ext>
            </a:extLst>
          </p:cNvPr>
          <p:cNvSpPr txBox="1"/>
          <p:nvPr/>
        </p:nvSpPr>
        <p:spPr>
          <a:xfrm>
            <a:off x="-2644" y="6166942"/>
            <a:ext cx="9146644" cy="502418"/>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27238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09374-DCFC-47FB-BEE5-086FF4F84178}"/>
              </a:ext>
            </a:extLst>
          </p:cNvPr>
          <p:cNvSpPr/>
          <p:nvPr/>
        </p:nvSpPr>
        <p:spPr>
          <a:xfrm>
            <a:off x="685566" y="1126436"/>
            <a:ext cx="7319006" cy="530915"/>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3000"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D6A35112-E7D4-41A6-AC38-4C559D6EB0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453" y="58999"/>
            <a:ext cx="810221" cy="810221"/>
          </a:xfrm>
          <a:prstGeom prst="rect">
            <a:avLst/>
          </a:prstGeom>
        </p:spPr>
      </p:pic>
      <p:graphicFrame>
        <p:nvGraphicFramePr>
          <p:cNvPr id="2" name="Diagram 1">
            <a:extLst>
              <a:ext uri="{FF2B5EF4-FFF2-40B4-BE49-F238E27FC236}">
                <a16:creationId xmlns:a16="http://schemas.microsoft.com/office/drawing/2014/main" id="{1BCDB44E-E1CE-4436-8668-4C3E6E0DE8C9}"/>
              </a:ext>
            </a:extLst>
          </p:cNvPr>
          <p:cNvGraphicFramePr/>
          <p:nvPr>
            <p:extLst>
              <p:ext uri="{D42A27DB-BD31-4B8C-83A1-F6EECF244321}">
                <p14:modId xmlns:p14="http://schemas.microsoft.com/office/powerpoint/2010/main" val="780938911"/>
              </p:ext>
            </p:extLst>
          </p:nvPr>
        </p:nvGraphicFramePr>
        <p:xfrm>
          <a:off x="585321" y="1336293"/>
          <a:ext cx="8558679" cy="420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73610535-BFA0-48AE-872E-351EF84503BF}"/>
              </a:ext>
            </a:extLst>
          </p:cNvPr>
          <p:cNvSpPr/>
          <p:nvPr/>
        </p:nvSpPr>
        <p:spPr>
          <a:xfrm>
            <a:off x="1830616" y="257710"/>
            <a:ext cx="5981744" cy="567092"/>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2400" b="1" dirty="0"/>
              <a:t>WHY DOWNSTREAM? (VALUE ADDITION)</a:t>
            </a:r>
          </a:p>
        </p:txBody>
      </p:sp>
      <p:pic>
        <p:nvPicPr>
          <p:cNvPr id="6" name="Picture 4" descr="ijc-logo-thick_blue_img_assist_custom-74x49">
            <a:extLst>
              <a:ext uri="{FF2B5EF4-FFF2-40B4-BE49-F238E27FC236}">
                <a16:creationId xmlns:a16="http://schemas.microsoft.com/office/drawing/2014/main" id="{E5722AB8-50FE-4E75-8169-85A80C29C0AC}"/>
              </a:ext>
            </a:extLst>
          </p:cNvPr>
          <p:cNvPicPr>
            <a:picLocks noChangeAspect="1" noChangeArrowheads="1"/>
          </p:cNvPicPr>
          <p:nvPr/>
        </p:nvPicPr>
        <p:blipFill>
          <a:blip r:embed="rId8" cstate="print"/>
          <a:srcRect/>
          <a:stretch>
            <a:fillRect/>
          </a:stretch>
        </p:blipFill>
        <p:spPr bwMode="auto">
          <a:xfrm>
            <a:off x="151723" y="81447"/>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519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025F9-F9F4-67E1-7C32-22B40E96C566}"/>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40360127-FD71-FF59-6CCA-08073CA71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345" y="13874"/>
            <a:ext cx="810221" cy="810221"/>
          </a:xfrm>
          <a:prstGeom prst="rect">
            <a:avLst/>
          </a:prstGeom>
        </p:spPr>
      </p:pic>
      <p:sp>
        <p:nvSpPr>
          <p:cNvPr id="20" name="Rectangle: Rounded Corners 19">
            <a:extLst>
              <a:ext uri="{FF2B5EF4-FFF2-40B4-BE49-F238E27FC236}">
                <a16:creationId xmlns:a16="http://schemas.microsoft.com/office/drawing/2014/main" id="{D559B792-0E6E-D481-C2EF-F5D515D8703E}"/>
              </a:ext>
            </a:extLst>
          </p:cNvPr>
          <p:cNvSpPr/>
          <p:nvPr/>
        </p:nvSpPr>
        <p:spPr>
          <a:xfrm>
            <a:off x="2237615" y="203448"/>
            <a:ext cx="5358721" cy="567092"/>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2400" b="1" dirty="0"/>
              <a:t>RECENT INITIATIVES &amp; SOLUTIONS</a:t>
            </a:r>
          </a:p>
        </p:txBody>
      </p:sp>
      <p:pic>
        <p:nvPicPr>
          <p:cNvPr id="5" name="Picture 4" descr="ijc-logo-thick_blue_img_assist_custom-74x49">
            <a:extLst>
              <a:ext uri="{FF2B5EF4-FFF2-40B4-BE49-F238E27FC236}">
                <a16:creationId xmlns:a16="http://schemas.microsoft.com/office/drawing/2014/main" id="{56A7C3EE-CB6C-42D1-8626-3D5475487196}"/>
              </a:ext>
            </a:extLst>
          </p:cNvPr>
          <p:cNvPicPr>
            <a:picLocks noChangeAspect="1" noChangeArrowheads="1"/>
          </p:cNvPicPr>
          <p:nvPr/>
        </p:nvPicPr>
        <p:blipFill>
          <a:blip r:embed="rId3" cstate="print"/>
          <a:srcRect/>
          <a:stretch>
            <a:fillRect/>
          </a:stretch>
        </p:blipFill>
        <p:spPr bwMode="auto">
          <a:xfrm>
            <a:off x="107505" y="13874"/>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aphicFrame>
        <p:nvGraphicFramePr>
          <p:cNvPr id="2" name="Diagram 1">
            <a:extLst>
              <a:ext uri="{FF2B5EF4-FFF2-40B4-BE49-F238E27FC236}">
                <a16:creationId xmlns:a16="http://schemas.microsoft.com/office/drawing/2014/main" id="{8302DA46-4C27-71BD-1E36-B4D41D0F8D78}"/>
              </a:ext>
            </a:extLst>
          </p:cNvPr>
          <p:cNvGraphicFramePr/>
          <p:nvPr>
            <p:extLst>
              <p:ext uri="{D42A27DB-BD31-4B8C-83A1-F6EECF244321}">
                <p14:modId xmlns:p14="http://schemas.microsoft.com/office/powerpoint/2010/main" val="118163301"/>
              </p:ext>
            </p:extLst>
          </p:nvPr>
        </p:nvGraphicFramePr>
        <p:xfrm>
          <a:off x="467545" y="1268760"/>
          <a:ext cx="828092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916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79091"/>
            <a:ext cx="8229600" cy="2095973"/>
          </a:xfrm>
        </p:spPr>
        <p:txBody>
          <a:bodyPr>
            <a:normAutofit fontScale="92500" lnSpcReduction="10000"/>
          </a:bodyPr>
          <a:lstStyle/>
          <a:p>
            <a:pPr algn="just">
              <a:buFont typeface="Wingdings" panose="05000000000000000000" pitchFamily="2" charset="2"/>
              <a:buChar char="Ø"/>
            </a:pPr>
            <a:r>
              <a:rPr lang="en-US" sz="2400" dirty="0"/>
              <a:t>Ranks Second globally, </a:t>
            </a:r>
            <a:r>
              <a:rPr sz="2400" dirty="0"/>
              <a:t> </a:t>
            </a:r>
            <a:r>
              <a:rPr lang="en-US" sz="2400" dirty="0"/>
              <a:t>with ~636,862 tons of phosphoric acid (P₂O₅) in 2023.</a:t>
            </a:r>
          </a:p>
          <a:p>
            <a:pPr algn="just">
              <a:buFont typeface="Wingdings" panose="05000000000000000000" pitchFamily="2" charset="2"/>
              <a:buChar char="Ø"/>
            </a:pPr>
            <a:r>
              <a:rPr sz="2400" dirty="0"/>
              <a:t>Ranks </a:t>
            </a:r>
            <a:r>
              <a:rPr lang="af-ZA" sz="2400" dirty="0"/>
              <a:t>Third </a:t>
            </a:r>
            <a:r>
              <a:rPr sz="2400" dirty="0"/>
              <a:t>globally, </a:t>
            </a:r>
            <a:r>
              <a:rPr lang="en-US" sz="2400" dirty="0"/>
              <a:t>with export of ~655,745 tons of phosphoric acid (P₂O₅) in 2024.</a:t>
            </a:r>
          </a:p>
          <a:p>
            <a:pPr algn="just">
              <a:buFont typeface="Wingdings" panose="05000000000000000000" pitchFamily="2" charset="2"/>
              <a:buChar char="Ø"/>
            </a:pPr>
            <a:r>
              <a:rPr sz="2400" dirty="0"/>
              <a:t> Post IJC expansion, Jordan’s position further strengthens in global supply chains.</a:t>
            </a:r>
          </a:p>
        </p:txBody>
      </p:sp>
      <p:cxnSp>
        <p:nvCxnSpPr>
          <p:cNvPr id="6" name="Straight Connector 5">
            <a:extLst>
              <a:ext uri="{FF2B5EF4-FFF2-40B4-BE49-F238E27FC236}">
                <a16:creationId xmlns:a16="http://schemas.microsoft.com/office/drawing/2014/main" id="{F750B7D4-8251-0C65-85C7-D63545C81FE0}"/>
              </a:ext>
            </a:extLst>
          </p:cNvPr>
          <p:cNvCxnSpPr/>
          <p:nvPr/>
        </p:nvCxnSpPr>
        <p:spPr>
          <a:xfrm flipV="1">
            <a:off x="0" y="438572"/>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EA34BCFE-013D-89B9-36F4-7240705BEC9A}"/>
              </a:ext>
            </a:extLst>
          </p:cNvPr>
          <p:cNvSpPr txBox="1">
            <a:spLocks/>
          </p:cNvSpPr>
          <p:nvPr/>
        </p:nvSpPr>
        <p:spPr bwMode="auto">
          <a:xfrm>
            <a:off x="2123257" y="44624"/>
            <a:ext cx="5041031" cy="72199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US" sz="2400" b="1" dirty="0">
                <a:solidFill>
                  <a:schemeClr val="tx1"/>
                </a:solidFill>
              </a:rPr>
              <a:t>JORDAN: WORLD’S 3rd LARGEST PHOSPHORIC ACID EXPORTER</a:t>
            </a:r>
            <a:endParaRPr lang="en-US" sz="2400" b="1" dirty="0">
              <a:solidFill>
                <a:schemeClr val="tx1"/>
              </a:solidFill>
              <a:latin typeface="Cambria" pitchFamily="18" charset="0"/>
            </a:endParaRPr>
          </a:p>
        </p:txBody>
      </p:sp>
      <p:pic>
        <p:nvPicPr>
          <p:cNvPr id="8" name="Picture 7">
            <a:extLst>
              <a:ext uri="{FF2B5EF4-FFF2-40B4-BE49-F238E27FC236}">
                <a16:creationId xmlns:a16="http://schemas.microsoft.com/office/drawing/2014/main" id="{9BC3F072-CDE4-4E69-9906-CB17EA21D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8975" y="46502"/>
            <a:ext cx="810221" cy="810221"/>
          </a:xfrm>
          <a:prstGeom prst="rect">
            <a:avLst/>
          </a:prstGeom>
        </p:spPr>
      </p:pic>
      <p:pic>
        <p:nvPicPr>
          <p:cNvPr id="9" name="Picture 4" descr="ijc-logo-thick_blue_img_assist_custom-74x49">
            <a:extLst>
              <a:ext uri="{FF2B5EF4-FFF2-40B4-BE49-F238E27FC236}">
                <a16:creationId xmlns:a16="http://schemas.microsoft.com/office/drawing/2014/main" id="{D67DFE0D-5862-4B3A-9026-F68383CDB0C4}"/>
              </a:ext>
            </a:extLst>
          </p:cNvPr>
          <p:cNvPicPr>
            <a:picLocks noChangeAspect="1" noChangeArrowheads="1"/>
          </p:cNvPicPr>
          <p:nvPr/>
        </p:nvPicPr>
        <p:blipFill>
          <a:blip r:embed="rId3" cstate="print"/>
          <a:srcRect/>
          <a:stretch>
            <a:fillRect/>
          </a:stretch>
        </p:blipFill>
        <p:spPr bwMode="auto">
          <a:xfrm>
            <a:off x="107505" y="13874"/>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aphicFrame>
        <p:nvGraphicFramePr>
          <p:cNvPr id="10" name="Chart 9">
            <a:extLst>
              <a:ext uri="{FF2B5EF4-FFF2-40B4-BE49-F238E27FC236}">
                <a16:creationId xmlns:a16="http://schemas.microsoft.com/office/drawing/2014/main" id="{1BB1E3C3-48A8-4271-AEB7-27BE28569026}"/>
              </a:ext>
            </a:extLst>
          </p:cNvPr>
          <p:cNvGraphicFramePr>
            <a:graphicFrameLocks/>
          </p:cNvGraphicFramePr>
          <p:nvPr>
            <p:extLst>
              <p:ext uri="{D42A27DB-BD31-4B8C-83A1-F6EECF244321}">
                <p14:modId xmlns:p14="http://schemas.microsoft.com/office/powerpoint/2010/main" val="1266745506"/>
              </p:ext>
            </p:extLst>
          </p:nvPr>
        </p:nvGraphicFramePr>
        <p:xfrm>
          <a:off x="1930772" y="2852937"/>
          <a:ext cx="5591175" cy="39604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CB53-2620-B388-040C-6F961A6AA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1A358-77FB-B950-EB8D-E8FBF3C994DA}"/>
              </a:ext>
            </a:extLst>
          </p:cNvPr>
          <p:cNvSpPr>
            <a:spLocks noGrp="1"/>
          </p:cNvSpPr>
          <p:nvPr>
            <p:ph type="title"/>
          </p:nvPr>
        </p:nvSpPr>
        <p:spPr>
          <a:xfrm>
            <a:off x="863080" y="550032"/>
            <a:ext cx="8229600" cy="514350"/>
          </a:xfrm>
        </p:spPr>
        <p:txBody>
          <a:bodyPr>
            <a:noAutofit/>
          </a:bodyPr>
          <a:lstStyle/>
          <a:p>
            <a:pPr>
              <a:defRPr/>
            </a:pPr>
            <a:r>
              <a:rPr lang="en-US" sz="2000" b="1" dirty="0">
                <a:effectLst>
                  <a:outerShdw blurRad="38100" dist="38100" dir="2700000" algn="tl">
                    <a:srgbClr val="000000">
                      <a:alpha val="43137"/>
                    </a:srgbClr>
                  </a:outerShdw>
                </a:effectLst>
              </a:rPr>
              <a:t>IJC Design/Present &amp; Post Revamp Production Capacity Overview</a:t>
            </a:r>
            <a:endParaRPr lang="en-IN" sz="20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637CEA66-2A6C-2DEF-F604-80537CB8E9F3}"/>
              </a:ext>
            </a:extLst>
          </p:cNvPr>
          <p:cNvSpPr/>
          <p:nvPr/>
        </p:nvSpPr>
        <p:spPr>
          <a:xfrm>
            <a:off x="7321492" y="6502948"/>
            <a:ext cx="1739900" cy="338138"/>
          </a:xfrm>
          <a:prstGeom prst="rect">
            <a:avLst/>
          </a:prstGeom>
        </p:spPr>
        <p:txBody>
          <a:bodyPr wrap="none">
            <a:spAutoFit/>
          </a:bodyPr>
          <a:lstStyle/>
          <a:p>
            <a:pPr algn="ctr">
              <a:spcBef>
                <a:spcPct val="20000"/>
              </a:spcBef>
              <a:defRPr/>
            </a:pPr>
            <a:r>
              <a:rPr lang="en-US" sz="1600" b="1" dirty="0">
                <a:solidFill>
                  <a:srgbClr val="C00000"/>
                </a:solidFill>
                <a:latin typeface="+mj-lt"/>
              </a:rPr>
              <a:t>All Quantity in MT</a:t>
            </a:r>
          </a:p>
        </p:txBody>
      </p:sp>
      <p:cxnSp>
        <p:nvCxnSpPr>
          <p:cNvPr id="7" name="Straight Connector 6">
            <a:extLst>
              <a:ext uri="{FF2B5EF4-FFF2-40B4-BE49-F238E27FC236}">
                <a16:creationId xmlns:a16="http://schemas.microsoft.com/office/drawing/2014/main" id="{E421C1D3-6C72-B93A-2697-2640BD7BA685}"/>
              </a:ext>
            </a:extLst>
          </p:cNvPr>
          <p:cNvCxnSpPr/>
          <p:nvPr/>
        </p:nvCxnSpPr>
        <p:spPr>
          <a:xfrm flipV="1">
            <a:off x="0" y="533946"/>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2CA0F86-FE1A-884C-A1BA-44C1D8D23818}"/>
              </a:ext>
            </a:extLst>
          </p:cNvPr>
          <p:cNvSpPr txBox="1">
            <a:spLocks/>
          </p:cNvSpPr>
          <p:nvPr/>
        </p:nvSpPr>
        <p:spPr bwMode="auto">
          <a:xfrm>
            <a:off x="2744169" y="118719"/>
            <a:ext cx="3960812"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spcBef>
                <a:spcPct val="20000"/>
              </a:spcBef>
              <a:buFont typeface="Arial" charset="0"/>
              <a:buNone/>
              <a:defRPr/>
            </a:pPr>
            <a:r>
              <a:rPr lang="en-US" sz="2400" b="1" dirty="0">
                <a:solidFill>
                  <a:schemeClr val="tx1"/>
                </a:solidFill>
                <a:latin typeface="Cambria" pitchFamily="18" charset="0"/>
              </a:rPr>
              <a:t>IJC SA / PA Revamp Project</a:t>
            </a:r>
          </a:p>
        </p:txBody>
      </p:sp>
      <p:graphicFrame>
        <p:nvGraphicFramePr>
          <p:cNvPr id="13" name="Table 12">
            <a:extLst>
              <a:ext uri="{FF2B5EF4-FFF2-40B4-BE49-F238E27FC236}">
                <a16:creationId xmlns:a16="http://schemas.microsoft.com/office/drawing/2014/main" id="{3A7CB78A-22E7-446A-8852-864EB6CBAD7F}"/>
              </a:ext>
            </a:extLst>
          </p:cNvPr>
          <p:cNvGraphicFramePr>
            <a:graphicFrameLocks noGrp="1"/>
          </p:cNvGraphicFramePr>
          <p:nvPr>
            <p:extLst>
              <p:ext uri="{D42A27DB-BD31-4B8C-83A1-F6EECF244321}">
                <p14:modId xmlns:p14="http://schemas.microsoft.com/office/powerpoint/2010/main" val="3458503886"/>
              </p:ext>
            </p:extLst>
          </p:nvPr>
        </p:nvGraphicFramePr>
        <p:xfrm>
          <a:off x="1318981" y="4674052"/>
          <a:ext cx="6385268" cy="1535777"/>
        </p:xfrm>
        <a:graphic>
          <a:graphicData uri="http://schemas.openxmlformats.org/drawingml/2006/table">
            <a:tbl>
              <a:tblPr/>
              <a:tblGrid>
                <a:gridCol w="716489">
                  <a:extLst>
                    <a:ext uri="{9D8B030D-6E8A-4147-A177-3AD203B41FA5}">
                      <a16:colId xmlns:a16="http://schemas.microsoft.com/office/drawing/2014/main" val="2202076400"/>
                    </a:ext>
                  </a:extLst>
                </a:gridCol>
                <a:gridCol w="1633962">
                  <a:extLst>
                    <a:ext uri="{9D8B030D-6E8A-4147-A177-3AD203B41FA5}">
                      <a16:colId xmlns:a16="http://schemas.microsoft.com/office/drawing/2014/main" val="1821060440"/>
                    </a:ext>
                  </a:extLst>
                </a:gridCol>
                <a:gridCol w="1709668">
                  <a:extLst>
                    <a:ext uri="{9D8B030D-6E8A-4147-A177-3AD203B41FA5}">
                      <a16:colId xmlns:a16="http://schemas.microsoft.com/office/drawing/2014/main" val="3988146210"/>
                    </a:ext>
                  </a:extLst>
                </a:gridCol>
                <a:gridCol w="2325149">
                  <a:extLst>
                    <a:ext uri="{9D8B030D-6E8A-4147-A177-3AD203B41FA5}">
                      <a16:colId xmlns:a16="http://schemas.microsoft.com/office/drawing/2014/main" val="3986938132"/>
                    </a:ext>
                  </a:extLst>
                </a:gridCol>
              </a:tblGrid>
              <a:tr h="261583">
                <a:tc rowSpan="2">
                  <a:txBody>
                    <a:bodyPr/>
                    <a:lstStyle/>
                    <a:p>
                      <a:pPr algn="ctr" fontAlgn="ctr"/>
                      <a:r>
                        <a:rPr lang="en-US" sz="1800" b="1" i="0" u="none" strike="noStrike" dirty="0">
                          <a:solidFill>
                            <a:schemeClr val="bg1"/>
                          </a:solidFill>
                          <a:effectLst/>
                          <a:latin typeface="Aptos Narrow"/>
                        </a:rPr>
                        <a:t>#</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en-US" sz="1800" b="1" i="0" u="none" strike="noStrike" dirty="0">
                          <a:solidFill>
                            <a:schemeClr val="bg1"/>
                          </a:solidFill>
                          <a:effectLst/>
                          <a:latin typeface="Aptos Narrow"/>
                        </a:rPr>
                        <a:t>IJC Product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gridSpan="2">
                  <a:txBody>
                    <a:bodyPr/>
                    <a:lstStyle/>
                    <a:p>
                      <a:pPr algn="ctr" fontAlgn="ctr"/>
                      <a:r>
                        <a:rPr lang="en-US" sz="1800" b="1" i="0" u="none" strike="noStrike" dirty="0">
                          <a:solidFill>
                            <a:schemeClr val="bg1"/>
                          </a:solidFill>
                          <a:effectLst/>
                          <a:latin typeface="Aptos Narrow"/>
                        </a:rPr>
                        <a:t>Post Revamp Capacity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h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8ED97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159720513"/>
                  </a:ext>
                </a:extLst>
              </a:tr>
              <a:tr h="261583">
                <a:tc v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D97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v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D97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800" b="1" i="0" u="none" strike="noStrike" dirty="0">
                          <a:solidFill>
                            <a:schemeClr val="bg1"/>
                          </a:solidFill>
                          <a:effectLst/>
                          <a:latin typeface="Aptos Narrow"/>
                        </a:rPr>
                        <a:t>MT /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800" b="1" i="0" u="none" strike="noStrike" dirty="0">
                          <a:solidFill>
                            <a:schemeClr val="bg1"/>
                          </a:solidFill>
                          <a:effectLst/>
                          <a:latin typeface="Aptos Narrow"/>
                        </a:rPr>
                        <a:t>MT / year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669599216"/>
                  </a:ext>
                </a:extLst>
              </a:tr>
              <a:tr h="386545">
                <a:tc>
                  <a:txBody>
                    <a:bodyPr/>
                    <a:lstStyle/>
                    <a:p>
                      <a:pPr algn="ctr" fontAlgn="ctr"/>
                      <a:r>
                        <a:rPr lang="en-US" sz="1800" b="0" i="0" u="none" strike="noStrike" dirty="0">
                          <a:solidFill>
                            <a:srgbClr val="000000"/>
                          </a:solidFill>
                          <a:effectLst/>
                          <a:latin typeface="Aptos Narrow"/>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Sulfuric Acid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4450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1.5 Million MT SA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342974"/>
                  </a:ext>
                </a:extLst>
              </a:tr>
              <a:tr h="581542">
                <a:tc>
                  <a:txBody>
                    <a:bodyPr/>
                    <a:lstStyle/>
                    <a:p>
                      <a:pPr algn="ctr" fontAlgn="ctr"/>
                      <a:r>
                        <a:rPr lang="en-US" sz="1800" b="0" i="0" u="none" strike="noStrike" dirty="0">
                          <a:solidFill>
                            <a:srgbClr val="000000"/>
                          </a:solidFill>
                          <a:effectLst/>
                          <a:latin typeface="Aptos Narrow"/>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Phosphoric Acid</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(MT P2O5)</a:t>
                      </a:r>
                      <a:r>
                        <a:rPr lang="en-US" sz="1800" b="0" i="0" u="none" strike="noStrike" dirty="0">
                          <a:solidFill>
                            <a:srgbClr val="000000"/>
                          </a:solidFill>
                          <a:effectLst/>
                          <a:latin typeface="Aptos Narrow"/>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1500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a:rPr>
                        <a:t>0.5Million MT P2O5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824992"/>
                  </a:ext>
                </a:extLst>
              </a:tr>
            </a:tbl>
          </a:graphicData>
        </a:graphic>
      </p:graphicFrame>
      <p:graphicFrame>
        <p:nvGraphicFramePr>
          <p:cNvPr id="15" name="Table 14">
            <a:extLst>
              <a:ext uri="{FF2B5EF4-FFF2-40B4-BE49-F238E27FC236}">
                <a16:creationId xmlns:a16="http://schemas.microsoft.com/office/drawing/2014/main" id="{78DB651E-4B57-46E6-8D76-942AA1AFBA1F}"/>
              </a:ext>
            </a:extLst>
          </p:cNvPr>
          <p:cNvGraphicFramePr>
            <a:graphicFrameLocks noGrp="1"/>
          </p:cNvGraphicFramePr>
          <p:nvPr>
            <p:extLst>
              <p:ext uri="{D42A27DB-BD31-4B8C-83A1-F6EECF244321}">
                <p14:modId xmlns:p14="http://schemas.microsoft.com/office/powerpoint/2010/main" val="858037503"/>
              </p:ext>
            </p:extLst>
          </p:nvPr>
        </p:nvGraphicFramePr>
        <p:xfrm>
          <a:off x="1331640" y="2814903"/>
          <a:ext cx="6372609" cy="1863144"/>
        </p:xfrm>
        <a:graphic>
          <a:graphicData uri="http://schemas.openxmlformats.org/drawingml/2006/table">
            <a:tbl>
              <a:tblPr/>
              <a:tblGrid>
                <a:gridCol w="724684">
                  <a:extLst>
                    <a:ext uri="{9D8B030D-6E8A-4147-A177-3AD203B41FA5}">
                      <a16:colId xmlns:a16="http://schemas.microsoft.com/office/drawing/2014/main" val="127275452"/>
                    </a:ext>
                  </a:extLst>
                </a:gridCol>
                <a:gridCol w="1909481">
                  <a:extLst>
                    <a:ext uri="{9D8B030D-6E8A-4147-A177-3AD203B41FA5}">
                      <a16:colId xmlns:a16="http://schemas.microsoft.com/office/drawing/2014/main" val="384186017"/>
                    </a:ext>
                  </a:extLst>
                </a:gridCol>
                <a:gridCol w="1736938">
                  <a:extLst>
                    <a:ext uri="{9D8B030D-6E8A-4147-A177-3AD203B41FA5}">
                      <a16:colId xmlns:a16="http://schemas.microsoft.com/office/drawing/2014/main" val="3346570488"/>
                    </a:ext>
                  </a:extLst>
                </a:gridCol>
                <a:gridCol w="2001506">
                  <a:extLst>
                    <a:ext uri="{9D8B030D-6E8A-4147-A177-3AD203B41FA5}">
                      <a16:colId xmlns:a16="http://schemas.microsoft.com/office/drawing/2014/main" val="49422607"/>
                    </a:ext>
                  </a:extLst>
                </a:gridCol>
              </a:tblGrid>
              <a:tr h="400287">
                <a:tc rowSpan="2">
                  <a:txBody>
                    <a:bodyPr/>
                    <a:lstStyle/>
                    <a:p>
                      <a:pPr algn="ctr" rtl="0" fontAlgn="ctr"/>
                      <a:r>
                        <a:rPr lang="en-US" sz="1600" b="1" i="0" u="none" strike="noStrike" dirty="0">
                          <a:solidFill>
                            <a:srgbClr val="FFFFFF"/>
                          </a:solidFill>
                          <a:effectLst/>
                          <a:latin typeface="Calibri" panose="020F0502020204030204" pitchFamily="34" charset="0"/>
                        </a:rPr>
                        <a:t>Sno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Aptos Narrow"/>
                        </a:rPr>
                        <a:t>IJC Product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rtl="0" fontAlgn="ctr"/>
                      <a:r>
                        <a:rPr lang="en-US" sz="1800" b="1" i="0" u="none" strike="noStrike" dirty="0">
                          <a:solidFill>
                            <a:srgbClr val="FFFFFF"/>
                          </a:solidFill>
                          <a:effectLst/>
                          <a:latin typeface="Calibri" panose="020F0502020204030204" pitchFamily="34" charset="0"/>
                        </a:rPr>
                        <a:t>Present Capacity</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rtl="0" fontAlgn="ct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92095945"/>
                  </a:ext>
                </a:extLst>
              </a:tr>
              <a:tr h="400287">
                <a:tc vMerge="1">
                  <a:txBody>
                    <a:bodyPr/>
                    <a:lstStyle/>
                    <a:p>
                      <a:endParaRPr lang="en-IN"/>
                    </a:p>
                  </a:txBody>
                  <a:tcPr/>
                </a:tc>
                <a:tc vMerge="1">
                  <a:txBody>
                    <a:bodyPr/>
                    <a:lstStyle/>
                    <a:p>
                      <a:endParaRPr lang="en-IN"/>
                    </a:p>
                  </a:txBody>
                  <a:tcPr/>
                </a:tc>
                <a:tc>
                  <a:txBody>
                    <a:bodyPr/>
                    <a:lstStyle/>
                    <a:p>
                      <a:pPr algn="ctr" rtl="0" fontAlgn="ctr"/>
                      <a:r>
                        <a:rPr lang="en-US" sz="1600" b="1" i="0" u="none" strike="noStrike" dirty="0">
                          <a:solidFill>
                            <a:srgbClr val="FFFFFF"/>
                          </a:solidFill>
                          <a:effectLst/>
                          <a:latin typeface="Calibri" panose="020F0502020204030204" pitchFamily="34" charset="0"/>
                        </a:rPr>
                        <a:t>Daily Production Qty in MT/day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Yearly Production Qty in MT/Year</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733843435"/>
                  </a:ext>
                </a:extLst>
              </a:tr>
              <a:tr h="403389">
                <a:tc>
                  <a:txBody>
                    <a:bodyPr/>
                    <a:lstStyle/>
                    <a:p>
                      <a:pPr algn="ctr" fontAlgn="ctr"/>
                      <a:r>
                        <a:rPr lang="en-US" sz="1600" b="0" i="0" u="none" strike="noStrike">
                          <a:solidFill>
                            <a:srgbClr val="000000"/>
                          </a:solidFill>
                          <a:effectLst/>
                          <a:latin typeface="Arial" panose="020B0604020202020204"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highlight>
                            <a:srgbClr val="FFFF00"/>
                          </a:highlight>
                          <a:latin typeface="Arial" panose="020B0604020202020204" pitchFamily="34" charset="0"/>
                        </a:rPr>
                        <a:t>Sulphuric Acid</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highlight>
                            <a:srgbClr val="FFFF00"/>
                          </a:highlight>
                          <a:latin typeface="Arial" panose="020B0604020202020204" pitchFamily="34" charset="0"/>
                        </a:rPr>
                        <a:t>2300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highlight>
                            <a:srgbClr val="FFFF00"/>
                          </a:highlight>
                          <a:latin typeface="Arial" panose="020B0604020202020204" pitchFamily="34" charset="0"/>
                        </a:rPr>
                        <a:t>780000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346043"/>
                  </a:ext>
                </a:extLst>
              </a:tr>
              <a:tr h="562263">
                <a:tc>
                  <a:txBody>
                    <a:bodyPr/>
                    <a:lstStyle/>
                    <a:p>
                      <a:pPr algn="ctr" fontAlgn="ctr"/>
                      <a:r>
                        <a:rPr lang="en-US" sz="1600" b="0" i="0" u="none" strike="noStrike">
                          <a:solidFill>
                            <a:srgbClr val="000000"/>
                          </a:solidFill>
                          <a:effectLst/>
                          <a:latin typeface="Arial" panose="020B0604020202020204"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highlight>
                            <a:srgbClr val="FFFF00"/>
                          </a:highlight>
                          <a:latin typeface="Arial" panose="020B0604020202020204" pitchFamily="34" charset="0"/>
                        </a:rPr>
                        <a:t>Phosphoric Acid </a:t>
                      </a:r>
                    </a:p>
                    <a:p>
                      <a:pPr algn="ctr" fontAlgn="ctr"/>
                      <a:r>
                        <a:rPr lang="en-US" sz="1200" b="0" i="0" u="none" strike="noStrike" dirty="0">
                          <a:solidFill>
                            <a:srgbClr val="000000"/>
                          </a:solidFill>
                          <a:effectLst/>
                          <a:highlight>
                            <a:srgbClr val="FFFF00"/>
                          </a:highlight>
                          <a:latin typeface="Arial" panose="020B0604020202020204" pitchFamily="34" charset="0"/>
                        </a:rPr>
                        <a:t>(MT P2O5)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highlight>
                            <a:srgbClr val="FFFF00"/>
                          </a:highlight>
                          <a:latin typeface="Arial" panose="020B0604020202020204" pitchFamily="34" charset="0"/>
                        </a:rPr>
                        <a:t>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highlight>
                            <a:srgbClr val="FFFF00"/>
                          </a:highlight>
                          <a:latin typeface="Arial" panose="020B0604020202020204" pitchFamily="34" charset="0"/>
                        </a:rPr>
                        <a:t>224000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323736"/>
                  </a:ext>
                </a:extLst>
              </a:tr>
            </a:tbl>
          </a:graphicData>
        </a:graphic>
      </p:graphicFrame>
      <p:pic>
        <p:nvPicPr>
          <p:cNvPr id="11" name="Picture 10">
            <a:extLst>
              <a:ext uri="{FF2B5EF4-FFF2-40B4-BE49-F238E27FC236}">
                <a16:creationId xmlns:a16="http://schemas.microsoft.com/office/drawing/2014/main" id="{5CDB91A9-919B-4AC7-ABD0-54831831B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12" name="Picture 4" descr="ijc-logo-thick_blue_img_assist_custom-74x49">
            <a:extLst>
              <a:ext uri="{FF2B5EF4-FFF2-40B4-BE49-F238E27FC236}">
                <a16:creationId xmlns:a16="http://schemas.microsoft.com/office/drawing/2014/main" id="{86C59AE3-7A83-49ED-8159-8315E88685C0}"/>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a:extLst>
              <a:ext uri="{FF2B5EF4-FFF2-40B4-BE49-F238E27FC236}">
                <a16:creationId xmlns:a16="http://schemas.microsoft.com/office/drawing/2014/main" id="{8B8F90A1-055A-4D4A-A510-373442921B75}"/>
              </a:ext>
            </a:extLst>
          </p:cNvPr>
          <p:cNvGraphicFramePr>
            <a:graphicFrameLocks noGrp="1"/>
          </p:cNvGraphicFramePr>
          <p:nvPr>
            <p:extLst>
              <p:ext uri="{D42A27DB-BD31-4B8C-83A1-F6EECF244321}">
                <p14:modId xmlns:p14="http://schemas.microsoft.com/office/powerpoint/2010/main" val="680303360"/>
              </p:ext>
            </p:extLst>
          </p:nvPr>
        </p:nvGraphicFramePr>
        <p:xfrm>
          <a:off x="1331640" y="1143974"/>
          <a:ext cx="6336704" cy="1616179"/>
        </p:xfrm>
        <a:graphic>
          <a:graphicData uri="http://schemas.openxmlformats.org/drawingml/2006/table">
            <a:tbl>
              <a:tblPr/>
              <a:tblGrid>
                <a:gridCol w="429811">
                  <a:extLst>
                    <a:ext uri="{9D8B030D-6E8A-4147-A177-3AD203B41FA5}">
                      <a16:colId xmlns:a16="http://schemas.microsoft.com/office/drawing/2014/main" val="2202076400"/>
                    </a:ext>
                  </a:extLst>
                </a:gridCol>
                <a:gridCol w="1508162">
                  <a:extLst>
                    <a:ext uri="{9D8B030D-6E8A-4147-A177-3AD203B41FA5}">
                      <a16:colId xmlns:a16="http://schemas.microsoft.com/office/drawing/2014/main" val="1821060440"/>
                    </a:ext>
                  </a:extLst>
                </a:gridCol>
                <a:gridCol w="979903">
                  <a:extLst>
                    <a:ext uri="{9D8B030D-6E8A-4147-A177-3AD203B41FA5}">
                      <a16:colId xmlns:a16="http://schemas.microsoft.com/office/drawing/2014/main" val="2742082386"/>
                    </a:ext>
                  </a:extLst>
                </a:gridCol>
                <a:gridCol w="1110556">
                  <a:extLst>
                    <a:ext uri="{9D8B030D-6E8A-4147-A177-3AD203B41FA5}">
                      <a16:colId xmlns:a16="http://schemas.microsoft.com/office/drawing/2014/main" val="3111748122"/>
                    </a:ext>
                  </a:extLst>
                </a:gridCol>
                <a:gridCol w="1110556">
                  <a:extLst>
                    <a:ext uri="{9D8B030D-6E8A-4147-A177-3AD203B41FA5}">
                      <a16:colId xmlns:a16="http://schemas.microsoft.com/office/drawing/2014/main" val="2575686525"/>
                    </a:ext>
                  </a:extLst>
                </a:gridCol>
                <a:gridCol w="1197716">
                  <a:extLst>
                    <a:ext uri="{9D8B030D-6E8A-4147-A177-3AD203B41FA5}">
                      <a16:colId xmlns:a16="http://schemas.microsoft.com/office/drawing/2014/main" val="1123966422"/>
                    </a:ext>
                  </a:extLst>
                </a:gridCol>
              </a:tblGrid>
              <a:tr h="438377">
                <a:tc rowSpan="2">
                  <a:txBody>
                    <a:bodyPr/>
                    <a:lstStyle/>
                    <a:p>
                      <a:pPr algn="ctr" fontAlgn="ctr"/>
                      <a:r>
                        <a:rPr lang="en-US" sz="1400" b="1" i="0" u="none" strike="noStrike" dirty="0">
                          <a:solidFill>
                            <a:schemeClr val="bg1"/>
                          </a:solidFill>
                          <a:effectLst/>
                          <a:latin typeface="Aptos Narrow"/>
                        </a:rPr>
                        <a:t>#</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en-US" sz="1400" b="1" i="0" u="none" strike="noStrike" dirty="0">
                          <a:solidFill>
                            <a:schemeClr val="bg1"/>
                          </a:solidFill>
                          <a:effectLst/>
                          <a:latin typeface="Aptos Narrow"/>
                        </a:rPr>
                        <a:t>IJC Product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gridSpan="2">
                  <a:txBody>
                    <a:bodyPr/>
                    <a:lstStyle/>
                    <a:p>
                      <a:pPr algn="ctr" fontAlgn="ctr"/>
                      <a:r>
                        <a:rPr lang="en-US" sz="1400" b="1" i="0" u="none" strike="noStrike" dirty="0">
                          <a:solidFill>
                            <a:schemeClr val="bg1"/>
                          </a:solidFill>
                          <a:effectLst/>
                          <a:latin typeface="Aptos Narrow"/>
                        </a:rPr>
                        <a:t>Design Production Capacity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h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ptos Narrow"/>
                        </a:rPr>
                        <a:t>Present Production capacity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hMerge="1">
                  <a:txBody>
                    <a:bodyPr/>
                    <a:lstStyle/>
                    <a:p>
                      <a:pPr algn="ctr" fontAlgn="ctr"/>
                      <a:endParaRPr lang="en-US" sz="1400" b="1" i="0" u="none" strike="noStrike" dirty="0">
                        <a:solidFill>
                          <a:schemeClr val="bg1"/>
                        </a:solidFill>
                        <a:effectLst/>
                        <a:latin typeface="Aptos Narrow"/>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159720513"/>
                  </a:ext>
                </a:extLst>
              </a:tr>
              <a:tr h="337316">
                <a:tc v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D97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vMerge="1">
                  <a:txBody>
                    <a:bodyPr/>
                    <a:lstStyle/>
                    <a:p>
                      <a:pPr algn="ctr" fontAlgn="ctr"/>
                      <a:r>
                        <a:rPr lang="en-US" sz="1100" b="1" i="0" u="none" strike="noStrike" dirty="0">
                          <a:solidFill>
                            <a:srgbClr val="000000"/>
                          </a:solidFill>
                          <a:effectLst/>
                          <a:latin typeface="Aptos Narrow"/>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D97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400" b="1" i="0" u="none" strike="noStrike" dirty="0">
                          <a:solidFill>
                            <a:schemeClr val="bg1"/>
                          </a:solidFill>
                          <a:effectLst/>
                          <a:latin typeface="Aptos Narrow"/>
                        </a:rPr>
                        <a:t>MT / day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400" b="1" i="0" u="none" strike="noStrike" dirty="0">
                          <a:solidFill>
                            <a:schemeClr val="bg1"/>
                          </a:solidFill>
                          <a:effectLst/>
                          <a:latin typeface="Aptos Narrow"/>
                        </a:rPr>
                        <a:t>MT / year</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chemeClr val="bg1"/>
                          </a:solidFill>
                          <a:effectLst/>
                          <a:latin typeface="Aptos Narrow"/>
                        </a:rPr>
                        <a:t>MT / day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i="0" u="none" strike="noStrike" dirty="0">
                          <a:solidFill>
                            <a:schemeClr val="bg1"/>
                          </a:solidFill>
                          <a:effectLst/>
                          <a:latin typeface="Aptos Narrow"/>
                        </a:rPr>
                        <a:t>MT / Year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669599216"/>
                  </a:ext>
                </a:extLst>
              </a:tr>
              <a:tr h="404241">
                <a:tc>
                  <a:txBody>
                    <a:bodyPr/>
                    <a:lstStyle/>
                    <a:p>
                      <a:pPr algn="ctr" fontAlgn="ctr"/>
                      <a:r>
                        <a:rPr lang="en-US" sz="1400" b="0" i="0" u="none" strike="noStrike" dirty="0">
                          <a:solidFill>
                            <a:srgbClr val="000000"/>
                          </a:solidFill>
                          <a:effectLst/>
                          <a:latin typeface="Aptos Narrow"/>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Sulfuric Acid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2000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660000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a:rPr>
                        <a:t>2150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a:rPr>
                        <a:t>700000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342974"/>
                  </a:ext>
                </a:extLst>
              </a:tr>
              <a:tr h="404241">
                <a:tc>
                  <a:txBody>
                    <a:bodyPr/>
                    <a:lstStyle/>
                    <a:p>
                      <a:pPr algn="ctr" fontAlgn="ctr"/>
                      <a:r>
                        <a:rPr lang="en-US" sz="1400" b="0" i="0" u="none" strike="noStrike" dirty="0">
                          <a:solidFill>
                            <a:srgbClr val="000000"/>
                          </a:solidFill>
                          <a:effectLst/>
                          <a:latin typeface="Aptos Narrow"/>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Phosphoric Acid </a:t>
                      </a:r>
                    </a:p>
                    <a:p>
                      <a:pPr algn="ctr" fontAlgn="ctr"/>
                      <a:r>
                        <a:rPr lang="en-US" sz="1400" b="0" i="0" u="none" strike="noStrike" dirty="0">
                          <a:solidFill>
                            <a:srgbClr val="000000"/>
                          </a:solidFill>
                          <a:effectLst/>
                          <a:latin typeface="Aptos Narrow"/>
                        </a:rPr>
                        <a:t>(MT P205)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700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a:rPr>
                        <a:t>224000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a:rPr>
                        <a:t>900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a:rPr>
                        <a:t>300000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824992"/>
                  </a:ext>
                </a:extLst>
              </a:tr>
            </a:tbl>
          </a:graphicData>
        </a:graphic>
      </p:graphicFrame>
    </p:spTree>
    <p:extLst>
      <p:ext uri="{BB962C8B-B14F-4D97-AF65-F5344CB8AC3E}">
        <p14:creationId xmlns:p14="http://schemas.microsoft.com/office/powerpoint/2010/main" val="146011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0792-B80A-347C-D279-1F052622CCC5}"/>
            </a:ext>
          </a:extLst>
        </p:cNvPr>
        <p:cNvGrpSpPr/>
        <p:nvPr/>
      </p:nvGrpSpPr>
      <p:grpSpPr>
        <a:xfrm>
          <a:off x="0" y="0"/>
          <a:ext cx="0" cy="0"/>
          <a:chOff x="0" y="0"/>
          <a:chExt cx="0" cy="0"/>
        </a:xfrm>
      </p:grpSpPr>
      <p:pic>
        <p:nvPicPr>
          <p:cNvPr id="5" name="Content Placeholder 4" descr="A map of a city&#10;&#10;Description automatically generated">
            <a:extLst>
              <a:ext uri="{FF2B5EF4-FFF2-40B4-BE49-F238E27FC236}">
                <a16:creationId xmlns:a16="http://schemas.microsoft.com/office/drawing/2014/main" id="{61E615C6-0819-94CF-9EC9-85B77C56B3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2402"/>
            <a:ext cx="9144000" cy="6195598"/>
          </a:xfrm>
        </p:spPr>
      </p:pic>
      <p:cxnSp>
        <p:nvCxnSpPr>
          <p:cNvPr id="7" name="Straight Connector 6">
            <a:extLst>
              <a:ext uri="{FF2B5EF4-FFF2-40B4-BE49-F238E27FC236}">
                <a16:creationId xmlns:a16="http://schemas.microsoft.com/office/drawing/2014/main" id="{85C6D68D-F0C2-9882-CA13-912197D4F057}"/>
              </a:ext>
            </a:extLst>
          </p:cNvPr>
          <p:cNvCxnSpPr/>
          <p:nvPr/>
        </p:nvCxnSpPr>
        <p:spPr>
          <a:xfrm flipV="1">
            <a:off x="-12819" y="662402"/>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B46968F3-BD26-9962-7996-13D33AC393E3}"/>
              </a:ext>
            </a:extLst>
          </p:cNvPr>
          <p:cNvSpPr txBox="1">
            <a:spLocks/>
          </p:cNvSpPr>
          <p:nvPr/>
        </p:nvSpPr>
        <p:spPr bwMode="auto">
          <a:xfrm>
            <a:off x="2267744" y="142634"/>
            <a:ext cx="4190106" cy="389386"/>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spcBef>
                <a:spcPct val="20000"/>
              </a:spcBef>
              <a:buFont typeface="Arial" charset="0"/>
              <a:buNone/>
              <a:defRPr/>
            </a:pPr>
            <a:r>
              <a:rPr lang="en-US" sz="2000" b="1" dirty="0">
                <a:solidFill>
                  <a:schemeClr val="tx1"/>
                </a:solidFill>
                <a:latin typeface="Cambria" pitchFamily="18" charset="0"/>
              </a:rPr>
              <a:t>SA/PA PLANT  REVAMP 3D MODEL  </a:t>
            </a:r>
          </a:p>
        </p:txBody>
      </p:sp>
      <p:pic>
        <p:nvPicPr>
          <p:cNvPr id="9" name="Picture 8">
            <a:extLst>
              <a:ext uri="{FF2B5EF4-FFF2-40B4-BE49-F238E27FC236}">
                <a16:creationId xmlns:a16="http://schemas.microsoft.com/office/drawing/2014/main" id="{2A3B07EF-8D12-406A-A146-AC8D97F0A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10" name="Picture 4" descr="ijc-logo-thick_blue_img_assist_custom-74x49">
            <a:extLst>
              <a:ext uri="{FF2B5EF4-FFF2-40B4-BE49-F238E27FC236}">
                <a16:creationId xmlns:a16="http://schemas.microsoft.com/office/drawing/2014/main" id="{7D8F7B82-8761-414D-B549-B12C650D914C}"/>
              </a:ext>
            </a:extLst>
          </p:cNvPr>
          <p:cNvPicPr>
            <a:picLocks noChangeAspect="1" noChangeArrowheads="1"/>
          </p:cNvPicPr>
          <p:nvPr/>
        </p:nvPicPr>
        <p:blipFill>
          <a:blip r:embed="rId4"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36180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479E9B-74C0-87EF-EAA5-461A5B7DCB68}"/>
              </a:ext>
            </a:extLst>
          </p:cNvPr>
          <p:cNvCxnSpPr/>
          <p:nvPr/>
        </p:nvCxnSpPr>
        <p:spPr>
          <a:xfrm flipV="1">
            <a:off x="0" y="533946"/>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C0FC0CCB-03E9-F11D-4D94-493CCFD36B68}"/>
              </a:ext>
            </a:extLst>
          </p:cNvPr>
          <p:cNvSpPr txBox="1">
            <a:spLocks/>
          </p:cNvSpPr>
          <p:nvPr/>
        </p:nvSpPr>
        <p:spPr bwMode="auto">
          <a:xfrm>
            <a:off x="1367644" y="403260"/>
            <a:ext cx="6408712"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latin typeface="Cambria" panose="02040503050406030204" pitchFamily="18" charset="0"/>
                <a:ea typeface="Cambria" panose="02040503050406030204" pitchFamily="18" charset="0"/>
              </a:rPr>
              <a:t>ENERGY INTEGRATION &amp; POWER STRATEGY</a:t>
            </a:r>
            <a:endParaRPr lang="en-US" sz="2400" b="1" dirty="0">
              <a:solidFill>
                <a:schemeClr val="tx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B08A0912-D50A-484A-9C7C-2AABF0132A71}"/>
              </a:ext>
            </a:extLst>
          </p:cNvPr>
          <p:cNvSpPr/>
          <p:nvPr/>
        </p:nvSpPr>
        <p:spPr>
          <a:xfrm>
            <a:off x="890017" y="1230646"/>
            <a:ext cx="7848872" cy="2050146"/>
          </a:xfrm>
          <a:prstGeom prst="rect">
            <a:avLst/>
          </a:prstGeom>
        </p:spPr>
        <p:txBody>
          <a:bodyPr/>
          <a:lstStyle/>
          <a:p>
            <a:pPr marL="457200" lvl="0" indent="-457200" algn="just">
              <a:buFont typeface="Wingdings" panose="05000000000000000000" pitchFamily="2" charset="2"/>
              <a:buChar char="Ø"/>
            </a:pPr>
            <a:r>
              <a:rPr lang="en-US" sz="2800" dirty="0"/>
              <a:t>SA plant generates steam and electricity for site operations.</a:t>
            </a:r>
          </a:p>
          <a:p>
            <a:pPr marL="457200" lvl="0" indent="-457200" algn="just">
              <a:buFont typeface="Wingdings" panose="05000000000000000000" pitchFamily="2" charset="2"/>
              <a:buChar char="Ø"/>
            </a:pPr>
            <a:r>
              <a:rPr lang="en-US" sz="2800" dirty="0"/>
              <a:t>Turbo-Generator and steam extraction minimize reliance on national grid.</a:t>
            </a:r>
          </a:p>
          <a:p>
            <a:pPr marL="457200" lvl="0" indent="-457200" algn="just">
              <a:buFont typeface="Wingdings" panose="05000000000000000000" pitchFamily="2" charset="2"/>
              <a:buChar char="Ø"/>
            </a:pPr>
            <a:r>
              <a:rPr lang="en-US" sz="2800" dirty="0"/>
              <a:t>Closed-loop water and steam systems improve energy efficiency.</a:t>
            </a:r>
          </a:p>
          <a:p>
            <a:pPr marL="457200" lvl="0" indent="-457200" algn="just">
              <a:buFont typeface="Wingdings" panose="05000000000000000000" pitchFamily="2" charset="2"/>
              <a:buChar char="Ø"/>
            </a:pPr>
            <a:r>
              <a:rPr lang="en-US" sz="2800" dirty="0"/>
              <a:t>Power generation will increase from 11 MW to 21 MW with increase in Power export from 4 MW to 11MW which makes IJC energy self reliant.</a:t>
            </a:r>
          </a:p>
        </p:txBody>
      </p:sp>
      <p:pic>
        <p:nvPicPr>
          <p:cNvPr id="7" name="Picture 6">
            <a:extLst>
              <a:ext uri="{FF2B5EF4-FFF2-40B4-BE49-F238E27FC236}">
                <a16:creationId xmlns:a16="http://schemas.microsoft.com/office/drawing/2014/main" id="{EAFA310B-7031-4AFC-B09D-FF64AE241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FA171811-63CF-4DCE-8249-26EEAF9E2008}"/>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AC88F1-4D5F-39D5-D0E6-C2DEE63B0A64}"/>
              </a:ext>
            </a:extLst>
          </p:cNvPr>
          <p:cNvCxnSpPr/>
          <p:nvPr/>
        </p:nvCxnSpPr>
        <p:spPr>
          <a:xfrm flipV="1">
            <a:off x="0" y="533946"/>
            <a:ext cx="9144000" cy="3810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2897AFF0-26B2-3D1C-CEF1-0FE4C719E39B}"/>
              </a:ext>
            </a:extLst>
          </p:cNvPr>
          <p:cNvSpPr txBox="1">
            <a:spLocks/>
          </p:cNvSpPr>
          <p:nvPr/>
        </p:nvSpPr>
        <p:spPr bwMode="auto">
          <a:xfrm>
            <a:off x="1763688" y="330746"/>
            <a:ext cx="5904655" cy="361950"/>
          </a:xfrm>
          <a:prstGeom prst="rect">
            <a:avLst/>
          </a:prstGeom>
          <a:solidFill>
            <a:schemeClr val="bg1"/>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Bef>
                <a:spcPct val="20000"/>
              </a:spcBef>
              <a:defRPr/>
            </a:pPr>
            <a:r>
              <a:rPr lang="en-IN" sz="2400" b="1" dirty="0">
                <a:solidFill>
                  <a:schemeClr val="tx1"/>
                </a:solidFill>
              </a:rPr>
              <a:t>ENVIRONMENTAL &amp; ZLD INITIATIVES</a:t>
            </a:r>
            <a:endParaRPr lang="en-US" sz="2400" b="1" dirty="0">
              <a:solidFill>
                <a:schemeClr val="tx1"/>
              </a:solidFill>
              <a:latin typeface="Cambria" pitchFamily="18" charset="0"/>
            </a:endParaRPr>
          </a:p>
        </p:txBody>
      </p:sp>
      <p:sp>
        <p:nvSpPr>
          <p:cNvPr id="3" name="Rectangle 2">
            <a:extLst>
              <a:ext uri="{FF2B5EF4-FFF2-40B4-BE49-F238E27FC236}">
                <a16:creationId xmlns:a16="http://schemas.microsoft.com/office/drawing/2014/main" id="{CC4B9F21-739A-41CD-B0C7-1D77D06E9420}"/>
              </a:ext>
            </a:extLst>
          </p:cNvPr>
          <p:cNvSpPr/>
          <p:nvPr/>
        </p:nvSpPr>
        <p:spPr>
          <a:xfrm>
            <a:off x="971600" y="1916832"/>
            <a:ext cx="7848872" cy="1855645"/>
          </a:xfrm>
          <a:prstGeom prst="rect">
            <a:avLst/>
          </a:prstGeom>
        </p:spPr>
        <p:txBody>
          <a:bodyPr/>
          <a:lstStyle/>
          <a:p>
            <a:pPr marL="342900" lvl="0" indent="-342900">
              <a:buFont typeface="Wingdings" panose="05000000000000000000" pitchFamily="2" charset="2"/>
              <a:buChar char="Ø"/>
            </a:pPr>
            <a:r>
              <a:rPr lang="en-US" sz="2400" dirty="0"/>
              <a:t>Zero Liquid Discharge achieved via internal recycling and treatment systems.</a:t>
            </a:r>
          </a:p>
          <a:p>
            <a:pPr marL="342900" lvl="0" indent="-342900">
              <a:buFont typeface="Wingdings" panose="05000000000000000000" pitchFamily="2" charset="2"/>
              <a:buChar char="Ø"/>
            </a:pPr>
            <a:endParaRPr lang="en-IN" sz="2400" dirty="0"/>
          </a:p>
          <a:p>
            <a:pPr marL="342900" lvl="0" indent="-342900">
              <a:buFont typeface="Wingdings" panose="05000000000000000000" pitchFamily="2" charset="2"/>
              <a:buChar char="Ø"/>
            </a:pPr>
            <a:r>
              <a:rPr lang="en-US" sz="2400" dirty="0"/>
              <a:t>FSA recovery to produce </a:t>
            </a:r>
            <a:r>
              <a:rPr lang="en-US" sz="2400" dirty="0" err="1"/>
              <a:t>AlF</a:t>
            </a:r>
            <a:r>
              <a:rPr lang="en-US" sz="2400" dirty="0"/>
              <a:t>₃ – turning by-product into marketable product.</a:t>
            </a:r>
          </a:p>
          <a:p>
            <a:pPr lvl="0"/>
            <a:endParaRPr lang="en-IN" sz="2400" dirty="0"/>
          </a:p>
          <a:p>
            <a:pPr marL="342900" lvl="0" indent="-342900">
              <a:buFont typeface="Wingdings" panose="05000000000000000000" pitchFamily="2" charset="2"/>
              <a:buChar char="Ø"/>
            </a:pPr>
            <a:r>
              <a:rPr lang="en-US" sz="2400" dirty="0"/>
              <a:t>Dry gypsum handling reduces contamination risks and allows reuse.</a:t>
            </a:r>
            <a:endParaRPr lang="en-IN" sz="2400" dirty="0"/>
          </a:p>
        </p:txBody>
      </p:sp>
      <p:pic>
        <p:nvPicPr>
          <p:cNvPr id="7" name="Picture 6">
            <a:extLst>
              <a:ext uri="{FF2B5EF4-FFF2-40B4-BE49-F238E27FC236}">
                <a16:creationId xmlns:a16="http://schemas.microsoft.com/office/drawing/2014/main" id="{BCABB298-CA7C-4C28-833B-77C098520A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79" y="106610"/>
            <a:ext cx="810221" cy="810221"/>
          </a:xfrm>
          <a:prstGeom prst="rect">
            <a:avLst/>
          </a:prstGeom>
        </p:spPr>
      </p:pic>
      <p:pic>
        <p:nvPicPr>
          <p:cNvPr id="8" name="Picture 4" descr="ijc-logo-thick_blue_img_assist_custom-74x49">
            <a:extLst>
              <a:ext uri="{FF2B5EF4-FFF2-40B4-BE49-F238E27FC236}">
                <a16:creationId xmlns:a16="http://schemas.microsoft.com/office/drawing/2014/main" id="{6C3748B6-FC91-4CB1-A01F-4D60F85B3FC3}"/>
              </a:ext>
            </a:extLst>
          </p:cNvPr>
          <p:cNvPicPr>
            <a:picLocks noChangeAspect="1" noChangeArrowheads="1"/>
          </p:cNvPicPr>
          <p:nvPr/>
        </p:nvPicPr>
        <p:blipFill>
          <a:blip r:embed="rId3" cstate="print"/>
          <a:srcRect/>
          <a:stretch>
            <a:fillRect/>
          </a:stretch>
        </p:blipFill>
        <p:spPr bwMode="auto">
          <a:xfrm>
            <a:off x="107504" y="106610"/>
            <a:ext cx="648072" cy="50241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3159</TotalTime>
  <Words>1085</Words>
  <Application>Microsoft Office PowerPoint</Application>
  <PresentationFormat>On-screen Show (4:3)</PresentationFormat>
  <Paragraphs>160</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Aptos Narrow</vt:lpstr>
      <vt:lpstr>Aptos(Body)</vt: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IJC Design/Present &amp; Post Revamp Production Capacity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peg4</dc:creator>
  <cp:lastModifiedBy>Plant Head</cp:lastModifiedBy>
  <cp:revision>229</cp:revision>
  <cp:lastPrinted>2025-07-02T07:10:50Z</cp:lastPrinted>
  <dcterms:created xsi:type="dcterms:W3CDTF">2015-08-18T12:16:49Z</dcterms:created>
  <dcterms:modified xsi:type="dcterms:W3CDTF">2025-07-06T10:55:13Z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